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ico" ContentType="image/x-ico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5"/>
  </p:notesMasterIdLst>
  <p:sldIdLst>
    <p:sldId id="304" r:id="rId2"/>
    <p:sldId id="306" r:id="rId3"/>
    <p:sldId id="326" r:id="rId4"/>
    <p:sldId id="327" r:id="rId5"/>
    <p:sldId id="323" r:id="rId6"/>
    <p:sldId id="328" r:id="rId7"/>
    <p:sldId id="330" r:id="rId8"/>
    <p:sldId id="331" r:id="rId9"/>
    <p:sldId id="335" r:id="rId10"/>
    <p:sldId id="336" r:id="rId11"/>
    <p:sldId id="337" r:id="rId12"/>
    <p:sldId id="338" r:id="rId13"/>
    <p:sldId id="339" r:id="rId14"/>
    <p:sldId id="340" r:id="rId15"/>
    <p:sldId id="341" r:id="rId16"/>
    <p:sldId id="333" r:id="rId17"/>
    <p:sldId id="342" r:id="rId18"/>
    <p:sldId id="343" r:id="rId19"/>
    <p:sldId id="344" r:id="rId20"/>
    <p:sldId id="347" r:id="rId21"/>
    <p:sldId id="349" r:id="rId22"/>
    <p:sldId id="350" r:id="rId23"/>
    <p:sldId id="346" r:id="rId24"/>
    <p:sldId id="348" r:id="rId25"/>
    <p:sldId id="351" r:id="rId26"/>
    <p:sldId id="352" r:id="rId27"/>
    <p:sldId id="354" r:id="rId28"/>
    <p:sldId id="355" r:id="rId29"/>
    <p:sldId id="356" r:id="rId30"/>
    <p:sldId id="357" r:id="rId31"/>
    <p:sldId id="358" r:id="rId32"/>
    <p:sldId id="359" r:id="rId33"/>
    <p:sldId id="360" r:id="rId34"/>
    <p:sldId id="361" r:id="rId35"/>
    <p:sldId id="362" r:id="rId36"/>
    <p:sldId id="353" r:id="rId37"/>
    <p:sldId id="363" r:id="rId38"/>
    <p:sldId id="364" r:id="rId39"/>
    <p:sldId id="365" r:id="rId40"/>
    <p:sldId id="366" r:id="rId41"/>
    <p:sldId id="367" r:id="rId42"/>
    <p:sldId id="368" r:id="rId43"/>
    <p:sldId id="369" r:id="rId44"/>
    <p:sldId id="345" r:id="rId45"/>
    <p:sldId id="371" r:id="rId46"/>
    <p:sldId id="372" r:id="rId47"/>
    <p:sldId id="373" r:id="rId48"/>
    <p:sldId id="374" r:id="rId49"/>
    <p:sldId id="375" r:id="rId50"/>
    <p:sldId id="376" r:id="rId51"/>
    <p:sldId id="377" r:id="rId52"/>
    <p:sldId id="378" r:id="rId53"/>
    <p:sldId id="379" r:id="rId54"/>
    <p:sldId id="380" r:id="rId55"/>
    <p:sldId id="381" r:id="rId56"/>
    <p:sldId id="382" r:id="rId57"/>
    <p:sldId id="383" r:id="rId58"/>
    <p:sldId id="384" r:id="rId59"/>
    <p:sldId id="385" r:id="rId60"/>
    <p:sldId id="386" r:id="rId61"/>
    <p:sldId id="387" r:id="rId62"/>
    <p:sldId id="388" r:id="rId63"/>
    <p:sldId id="389" r:id="rId64"/>
    <p:sldId id="390" r:id="rId65"/>
    <p:sldId id="391" r:id="rId66"/>
    <p:sldId id="392" r:id="rId67"/>
    <p:sldId id="393" r:id="rId68"/>
    <p:sldId id="394" r:id="rId69"/>
    <p:sldId id="395" r:id="rId70"/>
    <p:sldId id="396" r:id="rId71"/>
    <p:sldId id="397" r:id="rId72"/>
    <p:sldId id="370" r:id="rId73"/>
    <p:sldId id="302" r:id="rId7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DA54"/>
    <a:srgbClr val="FDE23D"/>
    <a:srgbClr val="FBE8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8256" autoAdjust="0"/>
  </p:normalViewPr>
  <p:slideViewPr>
    <p:cSldViewPr snapToGrid="0">
      <p:cViewPr>
        <p:scale>
          <a:sx n="70" d="100"/>
          <a:sy n="70" d="100"/>
        </p:scale>
        <p:origin x="-744" y="-1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BE8C58-22A4-4B46-91FB-20BA2CD12ABB}" type="datetimeFigureOut">
              <a:rPr lang="es-AR" smtClean="0"/>
              <a:t>18/9/2022</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5ED687-2B03-400F-8981-3FC495799291}" type="slidenum">
              <a:rPr lang="es-AR" smtClean="0"/>
              <a:t>‹Nº›</a:t>
            </a:fld>
            <a:endParaRPr lang="es-AR"/>
          </a:p>
        </p:txBody>
      </p:sp>
    </p:spTree>
    <p:extLst>
      <p:ext uri="{BB962C8B-B14F-4D97-AF65-F5344CB8AC3E}">
        <p14:creationId xmlns:p14="http://schemas.microsoft.com/office/powerpoint/2010/main" val="3046432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47031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260543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23407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924013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AR" dirty="0" err="1" smtClean="0"/>
              <a:t>Snapshot</a:t>
            </a:r>
            <a:r>
              <a:rPr lang="es-AR" dirty="0" smtClean="0"/>
              <a:t> o instantáneas del código fuente</a:t>
            </a:r>
            <a:endParaRPr dirty="0"/>
          </a:p>
        </p:txBody>
      </p:sp>
    </p:spTree>
    <p:extLst>
      <p:ext uri="{BB962C8B-B14F-4D97-AF65-F5344CB8AC3E}">
        <p14:creationId xmlns:p14="http://schemas.microsoft.com/office/powerpoint/2010/main" val="11910180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AR" dirty="0" err="1" smtClean="0"/>
              <a:t>Snapshot</a:t>
            </a:r>
            <a:r>
              <a:rPr lang="es-AR" dirty="0" smtClean="0"/>
              <a:t> o instantáneas del código fuente</a:t>
            </a:r>
            <a:endParaRPr dirty="0"/>
          </a:p>
        </p:txBody>
      </p:sp>
    </p:spTree>
    <p:extLst>
      <p:ext uri="{BB962C8B-B14F-4D97-AF65-F5344CB8AC3E}">
        <p14:creationId xmlns:p14="http://schemas.microsoft.com/office/powerpoint/2010/main" val="11910180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01863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191018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1018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1"/>
        <p:cNvGrpSpPr/>
        <p:nvPr/>
      </p:nvGrpSpPr>
      <p:grpSpPr>
        <a:xfrm>
          <a:off x="0" y="0"/>
          <a:ext cx="0" cy="0"/>
          <a:chOff x="0" y="0"/>
          <a:chExt cx="0" cy="0"/>
        </a:xfrm>
      </p:grpSpPr>
      <p:sp>
        <p:nvSpPr>
          <p:cNvPr id="12" name="Google Shape;12;p3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 name="Google Shape;13;p3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endParaRPr/>
          </a:p>
        </p:txBody>
      </p:sp>
      <p:sp>
        <p:nvSpPr>
          <p:cNvPr id="14" name="Google Shape;14;p3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454019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6"/>
        <p:cNvGrpSpPr/>
        <p:nvPr/>
      </p:nvGrpSpPr>
      <p:grpSpPr>
        <a:xfrm>
          <a:off x="0" y="0"/>
          <a:ext cx="0" cy="0"/>
          <a:chOff x="0" y="0"/>
          <a:chExt cx="0" cy="0"/>
        </a:xfrm>
      </p:grpSpPr>
      <p:sp>
        <p:nvSpPr>
          <p:cNvPr id="47" name="Google Shape;47;p49"/>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6000"/>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r>
              <a:t>xx%</a:t>
            </a:r>
          </a:p>
        </p:txBody>
      </p:sp>
      <p:sp>
        <p:nvSpPr>
          <p:cNvPr id="48" name="Google Shape;48;p49"/>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anchor="t" anchorCtr="0">
            <a:noAutofit/>
          </a:bodyPr>
          <a:lstStyle>
            <a:lvl1pPr marL="609585" lvl="0" indent="-457189" algn="ctr">
              <a:lnSpc>
                <a:spcPct val="115000"/>
              </a:lnSpc>
              <a:spcBef>
                <a:spcPts val="0"/>
              </a:spcBef>
              <a:spcAft>
                <a:spcPts val="0"/>
              </a:spcAft>
              <a:buSzPts val="1800"/>
              <a:buChar char="●"/>
              <a:defRPr/>
            </a:lvl1pPr>
            <a:lvl2pPr marL="1219170" lvl="1" indent="-423323" algn="ctr">
              <a:lnSpc>
                <a:spcPct val="115000"/>
              </a:lnSpc>
              <a:spcBef>
                <a:spcPts val="2133"/>
              </a:spcBef>
              <a:spcAft>
                <a:spcPts val="0"/>
              </a:spcAft>
              <a:buSzPts val="1400"/>
              <a:buChar char="○"/>
              <a:defRPr/>
            </a:lvl2pPr>
            <a:lvl3pPr marL="1828754" lvl="2" indent="-423323" algn="ctr">
              <a:lnSpc>
                <a:spcPct val="115000"/>
              </a:lnSpc>
              <a:spcBef>
                <a:spcPts val="2133"/>
              </a:spcBef>
              <a:spcAft>
                <a:spcPts val="0"/>
              </a:spcAft>
              <a:buSzPts val="1400"/>
              <a:buChar char="■"/>
              <a:defRPr/>
            </a:lvl3pPr>
            <a:lvl4pPr marL="2438339" lvl="3" indent="-423323" algn="ctr">
              <a:lnSpc>
                <a:spcPct val="115000"/>
              </a:lnSpc>
              <a:spcBef>
                <a:spcPts val="2133"/>
              </a:spcBef>
              <a:spcAft>
                <a:spcPts val="0"/>
              </a:spcAft>
              <a:buSzPts val="1400"/>
              <a:buChar char="●"/>
              <a:defRPr/>
            </a:lvl4pPr>
            <a:lvl5pPr marL="3047924" lvl="4" indent="-423323" algn="ctr">
              <a:lnSpc>
                <a:spcPct val="115000"/>
              </a:lnSpc>
              <a:spcBef>
                <a:spcPts val="2133"/>
              </a:spcBef>
              <a:spcAft>
                <a:spcPts val="0"/>
              </a:spcAft>
              <a:buSzPts val="1400"/>
              <a:buChar char="○"/>
              <a:defRPr/>
            </a:lvl5pPr>
            <a:lvl6pPr marL="3657509" lvl="5" indent="-423323" algn="ctr">
              <a:lnSpc>
                <a:spcPct val="115000"/>
              </a:lnSpc>
              <a:spcBef>
                <a:spcPts val="2133"/>
              </a:spcBef>
              <a:spcAft>
                <a:spcPts val="0"/>
              </a:spcAft>
              <a:buSzPts val="1400"/>
              <a:buChar char="■"/>
              <a:defRPr/>
            </a:lvl6pPr>
            <a:lvl7pPr marL="4267093" lvl="6" indent="-423323" algn="ctr">
              <a:lnSpc>
                <a:spcPct val="115000"/>
              </a:lnSpc>
              <a:spcBef>
                <a:spcPts val="2133"/>
              </a:spcBef>
              <a:spcAft>
                <a:spcPts val="0"/>
              </a:spcAft>
              <a:buSzPts val="1400"/>
              <a:buChar char="●"/>
              <a:defRPr/>
            </a:lvl7pPr>
            <a:lvl8pPr marL="4876678" lvl="7" indent="-423323" algn="ctr">
              <a:lnSpc>
                <a:spcPct val="115000"/>
              </a:lnSpc>
              <a:spcBef>
                <a:spcPts val="2133"/>
              </a:spcBef>
              <a:spcAft>
                <a:spcPts val="0"/>
              </a:spcAft>
              <a:buSzPts val="1400"/>
              <a:buChar char="○"/>
              <a:defRPr/>
            </a:lvl8pPr>
            <a:lvl9pPr marL="5486263" lvl="8" indent="-423323" algn="ctr">
              <a:lnSpc>
                <a:spcPct val="115000"/>
              </a:lnSpc>
              <a:spcBef>
                <a:spcPts val="2133"/>
              </a:spcBef>
              <a:spcAft>
                <a:spcPts val="2133"/>
              </a:spcAft>
              <a:buSzPts val="1400"/>
              <a:buChar char="■"/>
              <a:defRPr/>
            </a:lvl9pPr>
          </a:lstStyle>
          <a:p>
            <a:endParaRPr/>
          </a:p>
        </p:txBody>
      </p:sp>
      <p:sp>
        <p:nvSpPr>
          <p:cNvPr id="49" name="Google Shape;49;p4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2355514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41"/>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6933"/>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endParaRPr/>
          </a:p>
        </p:txBody>
      </p:sp>
      <p:sp>
        <p:nvSpPr>
          <p:cNvPr id="17" name="Google Shape;17;p41"/>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8" name="Google Shape;18;p4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515843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9"/>
        <p:cNvGrpSpPr/>
        <p:nvPr/>
      </p:nvGrpSpPr>
      <p:grpSpPr>
        <a:xfrm>
          <a:off x="0" y="0"/>
          <a:ext cx="0" cy="0"/>
          <a:chOff x="0" y="0"/>
          <a:chExt cx="0" cy="0"/>
        </a:xfrm>
      </p:grpSpPr>
      <p:sp>
        <p:nvSpPr>
          <p:cNvPr id="20" name="Google Shape;20;p42"/>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1" name="Google Shape;21;p4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28619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Google Shape;23;p4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43"/>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endParaRPr/>
          </a:p>
        </p:txBody>
      </p:sp>
      <p:sp>
        <p:nvSpPr>
          <p:cNvPr id="25" name="Google Shape;25;p43"/>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endParaRPr/>
          </a:p>
        </p:txBody>
      </p:sp>
      <p:sp>
        <p:nvSpPr>
          <p:cNvPr id="26" name="Google Shape;26;p4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3036648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4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4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836079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
        <p:cNvGrpSpPr/>
        <p:nvPr/>
      </p:nvGrpSpPr>
      <p:grpSpPr>
        <a:xfrm>
          <a:off x="0" y="0"/>
          <a:ext cx="0" cy="0"/>
          <a:chOff x="0" y="0"/>
          <a:chExt cx="0" cy="0"/>
        </a:xfrm>
      </p:grpSpPr>
      <p:sp>
        <p:nvSpPr>
          <p:cNvPr id="31" name="Google Shape;31;p45"/>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32" name="Google Shape;32;p45"/>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endParaRPr/>
          </a:p>
        </p:txBody>
      </p:sp>
      <p:sp>
        <p:nvSpPr>
          <p:cNvPr id="33" name="Google Shape;33;p4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397421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4"/>
        <p:cNvGrpSpPr/>
        <p:nvPr/>
      </p:nvGrpSpPr>
      <p:grpSpPr>
        <a:xfrm>
          <a:off x="0" y="0"/>
          <a:ext cx="0" cy="0"/>
          <a:chOff x="0" y="0"/>
          <a:chExt cx="0" cy="0"/>
        </a:xfrm>
      </p:grpSpPr>
      <p:sp>
        <p:nvSpPr>
          <p:cNvPr id="35" name="Google Shape;35;p46"/>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a:endParaRPr/>
          </a:p>
        </p:txBody>
      </p:sp>
      <p:sp>
        <p:nvSpPr>
          <p:cNvPr id="36" name="Google Shape;36;p4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1027907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
        <p:cNvGrpSpPr/>
        <p:nvPr/>
      </p:nvGrpSpPr>
      <p:grpSpPr>
        <a:xfrm>
          <a:off x="0" y="0"/>
          <a:ext cx="0" cy="0"/>
          <a:chOff x="0" y="0"/>
          <a:chExt cx="0" cy="0"/>
        </a:xfrm>
      </p:grpSpPr>
      <p:sp>
        <p:nvSpPr>
          <p:cNvPr id="38" name="Google Shape;38;p47"/>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9" name="Google Shape;39;p47"/>
          <p:cNvSpPr txBox="1">
            <a:spLocks noGrp="1"/>
          </p:cNvSpPr>
          <p:nvPr>
            <p:ph type="title"/>
          </p:nvPr>
        </p:nvSpPr>
        <p:spPr>
          <a:xfrm>
            <a:off x="354000" y="1644233"/>
            <a:ext cx="5393600" cy="1976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a:endParaRPr/>
          </a:p>
        </p:txBody>
      </p:sp>
      <p:sp>
        <p:nvSpPr>
          <p:cNvPr id="40" name="Google Shape;40;p47"/>
          <p:cNvSpPr txBox="1">
            <a:spLocks noGrp="1"/>
          </p:cNvSpPr>
          <p:nvPr>
            <p:ph type="subTitle" idx="1"/>
          </p:nvPr>
        </p:nvSpPr>
        <p:spPr>
          <a:xfrm>
            <a:off x="354000" y="3737433"/>
            <a:ext cx="53936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1" name="Google Shape;41;p47"/>
          <p:cNvSpPr txBox="1">
            <a:spLocks noGrp="1"/>
          </p:cNvSpPr>
          <p:nvPr>
            <p:ph type="body" idx="2"/>
          </p:nvPr>
        </p:nvSpPr>
        <p:spPr>
          <a:xfrm>
            <a:off x="6586000" y="965433"/>
            <a:ext cx="5116000" cy="4926800"/>
          </a:xfrm>
          <a:prstGeom prst="rect">
            <a:avLst/>
          </a:prstGeom>
          <a:noFill/>
          <a:ln>
            <a:noFill/>
          </a:ln>
        </p:spPr>
        <p:txBody>
          <a:bodyPr spcFirstLastPara="1" wrap="square" lIns="91425" tIns="91425" rIns="91425" bIns="91425" anchor="ctr"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endParaRPr/>
          </a:p>
        </p:txBody>
      </p:sp>
      <p:sp>
        <p:nvSpPr>
          <p:cNvPr id="42" name="Google Shape;42;p4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2193711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
        <p:cNvGrpSpPr/>
        <p:nvPr/>
      </p:nvGrpSpPr>
      <p:grpSpPr>
        <a:xfrm>
          <a:off x="0" y="0"/>
          <a:ext cx="0" cy="0"/>
          <a:chOff x="0" y="0"/>
          <a:chExt cx="0" cy="0"/>
        </a:xfrm>
      </p:grpSpPr>
      <p:sp>
        <p:nvSpPr>
          <p:cNvPr id="44" name="Google Shape;44;p48"/>
          <p:cNvSpPr txBox="1">
            <a:spLocks noGrp="1"/>
          </p:cNvSpPr>
          <p:nvPr>
            <p:ph type="body" idx="1"/>
          </p:nvPr>
        </p:nvSpPr>
        <p:spPr>
          <a:xfrm>
            <a:off x="415600" y="5640767"/>
            <a:ext cx="7998400" cy="806800"/>
          </a:xfrm>
          <a:prstGeom prst="rect">
            <a:avLst/>
          </a:prstGeom>
          <a:noFill/>
          <a:ln>
            <a:noFill/>
          </a:ln>
        </p:spPr>
        <p:txBody>
          <a:bodyPr spcFirstLastPara="1" wrap="square" lIns="91425" tIns="91425" rIns="91425" bIns="91425" anchor="ctr" anchorCtr="0">
            <a:noAutofit/>
          </a:bodyPr>
          <a:lstStyle>
            <a:lvl1pPr marL="609585" lvl="0" indent="-304792" algn="l">
              <a:lnSpc>
                <a:spcPct val="100000"/>
              </a:lnSpc>
              <a:spcBef>
                <a:spcPts val="0"/>
              </a:spcBef>
              <a:spcAft>
                <a:spcPts val="0"/>
              </a:spcAft>
              <a:buSzPts val="1800"/>
              <a:buNone/>
              <a:defRPr/>
            </a:lvl1pPr>
          </a:lstStyle>
          <a:p>
            <a:endParaRPr/>
          </a:p>
        </p:txBody>
      </p:sp>
      <p:sp>
        <p:nvSpPr>
          <p:cNvPr id="45" name="Google Shape;45;p4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1193323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2"/>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32"/>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AR" smtClean="0"/>
              <a:pPr/>
              <a:t>‹Nº›</a:t>
            </a:fld>
            <a:endParaRPr lang="es-AR"/>
          </a:p>
        </p:txBody>
      </p:sp>
    </p:spTree>
    <p:extLst>
      <p:ext uri="{BB962C8B-B14F-4D97-AF65-F5344CB8AC3E}">
        <p14:creationId xmlns:p14="http://schemas.microsoft.com/office/powerpoint/2010/main" val="413915634"/>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mc:AlternateContent xmlns:mc="http://schemas.openxmlformats.org/markup-compatibility/2006" xmlns:p14="http://schemas.microsoft.com/office/powerpoint/2010/main">
    <mc:Choice Requires="p14">
      <p:transition spd="slow" p14:dur="25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ico"/><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2.ico"/><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2.ico"/><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ico"/><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ico"/></Relationships>
</file>

<file path=ppt/slides/_rels/slide14.xml.rels><?xml version="1.0" encoding="UTF-8" standalone="yes"?>
<Relationships xmlns="http://schemas.openxmlformats.org/package/2006/relationships"><Relationship Id="rId3" Type="http://schemas.openxmlformats.org/officeDocument/2006/relationships/image" Target="../media/image12.ico"/><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8.ico"/><Relationship Id="rId5" Type="http://schemas.openxmlformats.org/officeDocument/2006/relationships/image" Target="../media/image17.ico"/><Relationship Id="rId4" Type="http://schemas.openxmlformats.org/officeDocument/2006/relationships/image" Target="../media/image16.ico"/></Relationships>
</file>

<file path=ppt/slides/_rels/slide15.xml.rels><?xml version="1.0" encoding="UTF-8" standalone="yes"?>
<Relationships xmlns="http://schemas.openxmlformats.org/package/2006/relationships"><Relationship Id="rId3" Type="http://schemas.openxmlformats.org/officeDocument/2006/relationships/image" Target="../media/image12.ico"/><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8.ico"/><Relationship Id="rId5" Type="http://schemas.openxmlformats.org/officeDocument/2006/relationships/image" Target="../media/image17.ico"/><Relationship Id="rId4" Type="http://schemas.openxmlformats.org/officeDocument/2006/relationships/image" Target="../media/image16.ico"/></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hyperlink" Target="https://github.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7.wmf"/><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wmf"/><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code.visualstudio.com/download"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git-scm.com/download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ico"/><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4000"/>
            </a:pPr>
            <a:r>
              <a:rPr lang="es-ES" sz="4000" b="1" kern="0" dirty="0" smtClean="0">
                <a:solidFill>
                  <a:srgbClr val="FADA54"/>
                </a:solidFill>
                <a:latin typeface="Encode Sans"/>
                <a:ea typeface="Encode Sans"/>
                <a:cs typeface="Encode Sans"/>
                <a:sym typeface="Encode Sans"/>
              </a:rPr>
              <a:t>GIT Y GITHUB</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4014070" y="2773084"/>
            <a:ext cx="5310234" cy="2382456"/>
          </a:xfrm>
          <a:prstGeom prst="rect">
            <a:avLst/>
          </a:prstGeom>
          <a:noFill/>
          <a:ln>
            <a:noFill/>
          </a:ln>
        </p:spPr>
        <p:txBody>
          <a:bodyPr spcFirstLastPara="1" wrap="square" lIns="121900" tIns="121900" rIns="121900" bIns="121900" anchor="ctr" anchorCtr="0">
            <a:noAutofit/>
          </a:bodyPr>
          <a:lstStyle/>
          <a:p>
            <a:r>
              <a:rPr lang="es-MX" sz="2400" b="1" dirty="0" smtClean="0">
                <a:effectLst/>
                <a:latin typeface="Encode Sans" panose="020B0604020202020204"/>
                <a:ea typeface="Calibri" panose="020F0502020204030204" pitchFamily="34" charset="0"/>
              </a:rPr>
              <a:t>Tema</a:t>
            </a:r>
            <a:r>
              <a:rPr lang="es-MX" sz="2400" b="1" dirty="0">
                <a:effectLst/>
                <a:latin typeface="Encode Sans" panose="020B0604020202020204"/>
                <a:ea typeface="Calibri" panose="020F0502020204030204" pitchFamily="34" charset="0"/>
              </a:rPr>
              <a:t>: </a:t>
            </a:r>
            <a:r>
              <a:rPr lang="es-MX" sz="2400" b="1" dirty="0" smtClean="0">
                <a:effectLst/>
                <a:latin typeface="Encode Sans" panose="020B0604020202020204"/>
                <a:ea typeface="Calibri" panose="020F0502020204030204" pitchFamily="34" charset="0"/>
              </a:rPr>
              <a:t>GIT Y GITHUB</a:t>
            </a:r>
            <a:endParaRPr lang="es-AR" sz="2400" b="1" dirty="0">
              <a:effectLst/>
              <a:latin typeface="Encode Sans" panose="020B0604020202020204"/>
              <a:ea typeface="Calibri" panose="020F0502020204030204" pitchFamily="34" charset="0"/>
            </a:endParaRPr>
          </a:p>
          <a:p>
            <a:endParaRPr lang="es-ES" sz="1800" dirty="0">
              <a:effectLst/>
              <a:latin typeface="Encode Sans" panose="020B0604020202020204"/>
              <a:ea typeface="Calibri" panose="020F0502020204030204" pitchFamily="34" charset="0"/>
            </a:endParaRPr>
          </a:p>
          <a:p>
            <a:pPr marL="285750" indent="-285750">
              <a:buFont typeface="Arial" panose="020B0604020202020204" pitchFamily="34" charset="0"/>
              <a:buChar char="•"/>
            </a:pPr>
            <a:r>
              <a:rPr lang="es-ES" sz="2400" dirty="0">
                <a:effectLst/>
                <a:latin typeface="Encode Sans" panose="020B0604020202020204"/>
                <a:ea typeface="Calibri" panose="020F0502020204030204" pitchFamily="34" charset="0"/>
              </a:rPr>
              <a:t>Instalación</a:t>
            </a:r>
          </a:p>
          <a:p>
            <a:pPr marL="285750" indent="-285750">
              <a:buFont typeface="Arial" panose="020B0604020202020204" pitchFamily="34" charset="0"/>
              <a:buChar char="•"/>
            </a:pPr>
            <a:r>
              <a:rPr lang="es-ES" sz="2400" dirty="0">
                <a:latin typeface="Encode Sans" panose="020B0604020202020204"/>
                <a:ea typeface="Calibri" panose="020F0502020204030204" pitchFamily="34" charset="0"/>
              </a:rPr>
              <a:t>Comandos Básicos</a:t>
            </a:r>
          </a:p>
          <a:p>
            <a:pPr marL="285750" indent="-285750">
              <a:buFont typeface="Arial" panose="020B0604020202020204" pitchFamily="34" charset="0"/>
              <a:buChar char="•"/>
            </a:pPr>
            <a:r>
              <a:rPr lang="es-ES" sz="2400" dirty="0">
                <a:effectLst/>
                <a:latin typeface="Encode Sans" panose="020B0604020202020204"/>
                <a:ea typeface="Calibri" panose="020F0502020204030204" pitchFamily="34" charset="0"/>
              </a:rPr>
              <a:t>Creación Primer proyecto</a:t>
            </a:r>
          </a:p>
          <a:p>
            <a:endParaRPr lang="es-ES" b="1" dirty="0">
              <a:latin typeface="Encode Sans" panose="020B0604020202020204"/>
              <a:ea typeface="Calibri" panose="020F0502020204030204" pitchFamily="34" charset="0"/>
            </a:endParaRPr>
          </a:p>
        </p:txBody>
      </p:sp>
    </p:spTree>
    <p:extLst>
      <p:ext uri="{BB962C8B-B14F-4D97-AF65-F5344CB8AC3E}">
        <p14:creationId xmlns:p14="http://schemas.microsoft.com/office/powerpoint/2010/main" val="637441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40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Terminología</a:t>
            </a:r>
            <a:endParaRPr lang="es-ES" sz="4000" b="1" kern="0" dirty="0">
              <a:solidFill>
                <a:srgbClr val="FADA54"/>
              </a:solidFill>
              <a:latin typeface="Encode Sans"/>
              <a:ea typeface="Encode Sans"/>
              <a:cs typeface="Encode Sans"/>
              <a:sym typeface="Encode Sans"/>
            </a:endParaRPr>
          </a:p>
        </p:txBody>
      </p:sp>
      <p:sp>
        <p:nvSpPr>
          <p:cNvPr id="18" name="Google Shape;124;p7">
            <a:extLst>
              <a:ext uri="{FF2B5EF4-FFF2-40B4-BE49-F238E27FC236}">
                <a16:creationId xmlns="" xmlns:a16="http://schemas.microsoft.com/office/drawing/2014/main" id="{42586C2D-89D1-4B8A-9675-E07D4898191B}"/>
              </a:ext>
            </a:extLst>
          </p:cNvPr>
          <p:cNvSpPr txBox="1"/>
          <p:nvPr/>
        </p:nvSpPr>
        <p:spPr>
          <a:xfrm>
            <a:off x="300251" y="2197290"/>
            <a:ext cx="9024053" cy="4217158"/>
          </a:xfrm>
          <a:prstGeom prst="rect">
            <a:avLst/>
          </a:prstGeom>
          <a:noFill/>
          <a:ln>
            <a:noFill/>
          </a:ln>
        </p:spPr>
        <p:txBody>
          <a:bodyPr spcFirstLastPara="1" wrap="square" lIns="121900" tIns="121900" rIns="121900" bIns="121900" anchor="ctr" anchorCtr="0">
            <a:noAutofit/>
          </a:bodyPr>
          <a:lstStyle/>
          <a:p>
            <a:r>
              <a:rPr lang="es-MX" sz="2400" b="1" dirty="0" smtClean="0">
                <a:latin typeface="Encode Sans" panose="020B0604020202020204"/>
                <a:ea typeface="Calibri" panose="020F0502020204030204" pitchFamily="34" charset="0"/>
              </a:rPr>
              <a:t> </a:t>
            </a:r>
            <a:r>
              <a:rPr lang="es-MX" sz="2400" b="1" dirty="0" err="1" smtClean="0">
                <a:latin typeface="Encode Sans" panose="020B0604020202020204"/>
                <a:ea typeface="Calibri" panose="020F0502020204030204" pitchFamily="34" charset="0"/>
              </a:rPr>
              <a:t>Commit</a:t>
            </a:r>
            <a:endParaRPr lang="es-AR" sz="2400" b="1" dirty="0">
              <a:latin typeface="Encode Sans" panose="020B0604020202020204"/>
              <a:ea typeface="Calibri" panose="020F0502020204030204" pitchFamily="34" charset="0"/>
            </a:endParaRPr>
          </a:p>
          <a:p>
            <a:endParaRPr lang="es-ES" dirty="0">
              <a:latin typeface="Encode Sans" panose="020B0604020202020204"/>
              <a:ea typeface="Calibri" panose="020F0502020204030204" pitchFamily="34" charset="0"/>
            </a:endParaRPr>
          </a:p>
          <a:p>
            <a:pPr marL="285750" indent="-285750">
              <a:buFont typeface="Arial" panose="020B0604020202020204" pitchFamily="34" charset="0"/>
              <a:buChar char="•"/>
            </a:pPr>
            <a:r>
              <a:rPr lang="es-ES" sz="2400" dirty="0" smtClean="0">
                <a:latin typeface="Encode Sans" panose="020B0604020202020204"/>
                <a:ea typeface="Calibri" panose="020F0502020204030204" pitchFamily="34" charset="0"/>
              </a:rPr>
              <a:t>Es cada uno de los </a:t>
            </a:r>
          </a:p>
          <a:p>
            <a:r>
              <a:rPr lang="es-ES" sz="2400" dirty="0">
                <a:latin typeface="Encode Sans" panose="020B0604020202020204"/>
                <a:ea typeface="Calibri" panose="020F0502020204030204" pitchFamily="34" charset="0"/>
              </a:rPr>
              <a:t> </a:t>
            </a:r>
            <a:r>
              <a:rPr lang="es-ES" sz="2400" dirty="0" smtClean="0">
                <a:latin typeface="Encode Sans" panose="020B0604020202020204"/>
                <a:ea typeface="Calibri" panose="020F0502020204030204" pitchFamily="34" charset="0"/>
              </a:rPr>
              <a:t>  cambios registrador en el </a:t>
            </a:r>
          </a:p>
          <a:p>
            <a:r>
              <a:rPr lang="es-ES" sz="2400" dirty="0">
                <a:latin typeface="Encode Sans" panose="020B0604020202020204"/>
                <a:ea typeface="Calibri" panose="020F0502020204030204" pitchFamily="34" charset="0"/>
              </a:rPr>
              <a:t> </a:t>
            </a:r>
            <a:r>
              <a:rPr lang="es-ES" sz="2400" dirty="0" smtClean="0">
                <a:latin typeface="Encode Sans" panose="020B0604020202020204"/>
                <a:ea typeface="Calibri" panose="020F0502020204030204" pitchFamily="34" charset="0"/>
              </a:rPr>
              <a:t>  historial de </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a:t>
            </a:r>
          </a:p>
          <a:p>
            <a:pPr marL="342900" indent="-342900">
              <a:buFont typeface="Arial" pitchFamily="34" charset="0"/>
              <a:buChar char="•"/>
            </a:pPr>
            <a:endParaRPr lang="es-ES" sz="2400" dirty="0" smtClean="0">
              <a:latin typeface="Encode Sans" panose="020B0604020202020204"/>
              <a:ea typeface="Calibri" panose="020F0502020204030204" pitchFamily="34" charset="0"/>
            </a:endParaRPr>
          </a:p>
          <a:p>
            <a:pPr marL="342900" indent="-342900">
              <a:buFont typeface="Arial" pitchFamily="34" charset="0"/>
              <a:buChar char="•"/>
            </a:pPr>
            <a:r>
              <a:rPr lang="es-ES" sz="2400" dirty="0" smtClean="0">
                <a:latin typeface="Encode Sans" panose="020B0604020202020204"/>
                <a:ea typeface="Calibri" panose="020F0502020204030204" pitchFamily="34" charset="0"/>
              </a:rPr>
              <a:t>Cada uno de los desarrolladores envía los </a:t>
            </a:r>
          </a:p>
          <a:p>
            <a:r>
              <a:rPr lang="es-ES" sz="2400" dirty="0">
                <a:latin typeface="Encode Sans" panose="020B0604020202020204"/>
                <a:ea typeface="Calibri" panose="020F0502020204030204" pitchFamily="34" charset="0"/>
              </a:rPr>
              <a:t> </a:t>
            </a:r>
            <a:r>
              <a:rPr lang="es-ES" sz="2400" dirty="0" smtClean="0">
                <a:latin typeface="Encode Sans" panose="020B0604020202020204"/>
                <a:ea typeface="Calibri" panose="020F0502020204030204" pitchFamily="34" charset="0"/>
              </a:rPr>
              <a:t>   </a:t>
            </a:r>
            <a:r>
              <a:rPr lang="es-ES" sz="2400" dirty="0" err="1" smtClean="0">
                <a:latin typeface="Encode Sans" panose="020B0604020202020204"/>
                <a:ea typeface="Calibri" panose="020F0502020204030204" pitchFamily="34" charset="0"/>
              </a:rPr>
              <a:t>commit</a:t>
            </a:r>
            <a:r>
              <a:rPr lang="es-ES" sz="2400" dirty="0" smtClean="0">
                <a:latin typeface="Encode Sans" panose="020B0604020202020204"/>
                <a:ea typeface="Calibri" panose="020F0502020204030204" pitchFamily="34" charset="0"/>
              </a:rPr>
              <a:t> de los cambios que va realizando.</a:t>
            </a:r>
          </a:p>
          <a:p>
            <a:pPr marL="342900" indent="-342900">
              <a:buFont typeface="Arial" pitchFamily="34" charset="0"/>
              <a:buChar char="•"/>
            </a:pPr>
            <a:endParaRPr lang="es-ES" sz="2400" dirty="0" smtClean="0">
              <a:latin typeface="Encode Sans" panose="020B0604020202020204"/>
              <a:ea typeface="Calibri" panose="020F0502020204030204" pitchFamily="34" charset="0"/>
            </a:endParaRPr>
          </a:p>
          <a:p>
            <a:pPr marL="342900" indent="-342900">
              <a:buFont typeface="Arial" pitchFamily="34" charset="0"/>
              <a:buChar char="•"/>
            </a:pPr>
            <a:r>
              <a:rPr lang="es-ES" sz="2400" dirty="0" smtClean="0">
                <a:latin typeface="Encode Sans" panose="020B0604020202020204"/>
                <a:ea typeface="Calibri" panose="020F0502020204030204" pitchFamily="34" charset="0"/>
              </a:rPr>
              <a:t>No son automáticos, el desarrollador debe de especificar manualmente mediante la consola de </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 dichos </a:t>
            </a:r>
            <a:r>
              <a:rPr lang="es-ES" sz="2400" dirty="0" err="1" smtClean="0">
                <a:latin typeface="Encode Sans" panose="020B0604020202020204"/>
                <a:ea typeface="Calibri" panose="020F0502020204030204" pitchFamily="34" charset="0"/>
              </a:rPr>
              <a:t>commit</a:t>
            </a:r>
            <a:r>
              <a:rPr lang="es-ES" sz="2400" dirty="0" smtClean="0">
                <a:latin typeface="Encode Sans" panose="020B0604020202020204"/>
                <a:ea typeface="Calibri" panose="020F0502020204030204" pitchFamily="34" charset="0"/>
              </a:rPr>
              <a:t>, acompañándolo con un comentario del cambio realizado.</a:t>
            </a:r>
          </a:p>
          <a:p>
            <a:endParaRPr lang="es-ES" sz="2400" dirty="0">
              <a:latin typeface="Encode Sans" panose="020B0604020202020204"/>
              <a:ea typeface="Calibri" panose="020F0502020204030204" pitchFamily="34" charset="0"/>
            </a:endParaRPr>
          </a:p>
        </p:txBody>
      </p:sp>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312" y="2065926"/>
            <a:ext cx="1382405" cy="1382405"/>
          </a:xfrm>
          <a:prstGeom prst="rect">
            <a:avLst/>
          </a:prstGeom>
        </p:spPr>
      </p:pic>
      <p:sp>
        <p:nvSpPr>
          <p:cNvPr id="2" name="1 Flecha a la derecha con muesca"/>
          <p:cNvSpPr/>
          <p:nvPr/>
        </p:nvSpPr>
        <p:spPr>
          <a:xfrm>
            <a:off x="5658717" y="2364754"/>
            <a:ext cx="6283074" cy="784747"/>
          </a:xfrm>
          <a:prstGeom prst="notched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2800" b="1" dirty="0" smtClean="0"/>
              <a:t>master</a:t>
            </a:r>
            <a:endParaRPr lang="es-AR" b="1" dirty="0"/>
          </a:p>
        </p:txBody>
      </p:sp>
      <p:sp>
        <p:nvSpPr>
          <p:cNvPr id="4" name="3 Documento"/>
          <p:cNvSpPr/>
          <p:nvPr/>
        </p:nvSpPr>
        <p:spPr>
          <a:xfrm>
            <a:off x="7151427" y="3726119"/>
            <a:ext cx="955343" cy="8461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4 Estrella de 7 puntas"/>
          <p:cNvSpPr/>
          <p:nvPr/>
        </p:nvSpPr>
        <p:spPr>
          <a:xfrm>
            <a:off x="7478974" y="2590794"/>
            <a:ext cx="327546" cy="305368"/>
          </a:xfrm>
          <a:prstGeom prst="star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8" name="7 Conector recto de flecha"/>
          <p:cNvCxnSpPr/>
          <p:nvPr/>
        </p:nvCxnSpPr>
        <p:spPr>
          <a:xfrm flipV="1">
            <a:off x="7642747" y="2868016"/>
            <a:ext cx="0" cy="9536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9" name="18 Documento"/>
          <p:cNvSpPr/>
          <p:nvPr/>
        </p:nvSpPr>
        <p:spPr>
          <a:xfrm>
            <a:off x="8626424" y="3727823"/>
            <a:ext cx="955343" cy="8461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0" name="19 Estrella de 7 puntas"/>
          <p:cNvSpPr/>
          <p:nvPr/>
        </p:nvSpPr>
        <p:spPr>
          <a:xfrm>
            <a:off x="8953971" y="2592498"/>
            <a:ext cx="327546" cy="305368"/>
          </a:xfrm>
          <a:prstGeom prst="star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21" name="20 Conector recto de flecha"/>
          <p:cNvCxnSpPr/>
          <p:nvPr/>
        </p:nvCxnSpPr>
        <p:spPr>
          <a:xfrm flipV="1">
            <a:off x="9117744" y="2869720"/>
            <a:ext cx="0" cy="9536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2" name="21 Documento"/>
          <p:cNvSpPr/>
          <p:nvPr/>
        </p:nvSpPr>
        <p:spPr>
          <a:xfrm>
            <a:off x="10000800" y="3726119"/>
            <a:ext cx="955343" cy="84616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3" name="22 Estrella de 7 puntas"/>
          <p:cNvSpPr/>
          <p:nvPr/>
        </p:nvSpPr>
        <p:spPr>
          <a:xfrm>
            <a:off x="10328347" y="2590794"/>
            <a:ext cx="327546" cy="305368"/>
          </a:xfrm>
          <a:prstGeom prst="star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24" name="23 Conector recto de flecha"/>
          <p:cNvCxnSpPr/>
          <p:nvPr/>
        </p:nvCxnSpPr>
        <p:spPr>
          <a:xfrm flipV="1">
            <a:off x="10492120" y="2868016"/>
            <a:ext cx="0" cy="9536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4631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61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6849165" y="2079129"/>
            <a:ext cx="3442932" cy="106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descr="https://mascandobits.es/blog/wp-content/uploads/2021/03/Merge-Pull-Request_Merge-Comm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1149" y="1749287"/>
            <a:ext cx="5838825" cy="2400301"/>
          </a:xfrm>
          <a:prstGeom prst="rect">
            <a:avLst/>
          </a:prstGeom>
          <a:noFill/>
          <a:extLst>
            <a:ext uri="{909E8E84-426E-40DD-AFC4-6F175D3DCCD1}">
              <a14:hiddenFill xmlns:a14="http://schemas.microsoft.com/office/drawing/2010/main">
                <a:solidFill>
                  <a:srgbClr val="FFFFFF"/>
                </a:solidFill>
              </a14:hiddenFill>
            </a:ext>
          </a:extLst>
        </p:spPr>
      </p:pic>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40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Terminología</a:t>
            </a:r>
            <a:endParaRPr lang="es-ES" sz="4000" b="1" kern="0" dirty="0">
              <a:solidFill>
                <a:srgbClr val="FADA54"/>
              </a:solidFill>
              <a:latin typeface="Encode Sans"/>
              <a:ea typeface="Encode Sans"/>
              <a:cs typeface="Encode Sans"/>
              <a:sym typeface="Encode Sans"/>
            </a:endParaRPr>
          </a:p>
        </p:txBody>
      </p:sp>
      <p:sp>
        <p:nvSpPr>
          <p:cNvPr id="18" name="Google Shape;124;p7">
            <a:extLst>
              <a:ext uri="{FF2B5EF4-FFF2-40B4-BE49-F238E27FC236}">
                <a16:creationId xmlns="" xmlns:a16="http://schemas.microsoft.com/office/drawing/2014/main" id="{42586C2D-89D1-4B8A-9675-E07D4898191B}"/>
              </a:ext>
            </a:extLst>
          </p:cNvPr>
          <p:cNvSpPr txBox="1"/>
          <p:nvPr/>
        </p:nvSpPr>
        <p:spPr>
          <a:xfrm>
            <a:off x="300251" y="2197290"/>
            <a:ext cx="11442491" cy="4217158"/>
          </a:xfrm>
          <a:prstGeom prst="rect">
            <a:avLst/>
          </a:prstGeom>
          <a:noFill/>
          <a:ln>
            <a:noFill/>
          </a:ln>
        </p:spPr>
        <p:txBody>
          <a:bodyPr spcFirstLastPara="1" wrap="square" lIns="121900" tIns="121900" rIns="121900" bIns="121900" anchor="ctr" anchorCtr="0">
            <a:noAutofit/>
          </a:bodyPr>
          <a:lstStyle/>
          <a:p>
            <a:r>
              <a:rPr lang="es-MX" sz="2400" b="1" dirty="0" smtClean="0">
                <a:latin typeface="Encode Sans" panose="020B0604020202020204"/>
                <a:ea typeface="Calibri" panose="020F0502020204030204" pitchFamily="34" charset="0"/>
              </a:rPr>
              <a:t> </a:t>
            </a:r>
            <a:r>
              <a:rPr lang="es-MX" sz="2400" b="1" dirty="0">
                <a:latin typeface="Encode Sans" panose="020B0604020202020204"/>
                <a:ea typeface="Calibri" panose="020F0502020204030204" pitchFamily="34" charset="0"/>
              </a:rPr>
              <a:t>Ramas o </a:t>
            </a:r>
            <a:r>
              <a:rPr lang="es-MX" sz="2400" b="1" dirty="0" err="1">
                <a:latin typeface="Encode Sans" panose="020B0604020202020204"/>
                <a:ea typeface="Calibri" panose="020F0502020204030204" pitchFamily="34" charset="0"/>
              </a:rPr>
              <a:t>branch</a:t>
            </a:r>
            <a:endParaRPr lang="es-AR" sz="2400" b="1" dirty="0">
              <a:latin typeface="Encode Sans" panose="020B0604020202020204"/>
              <a:ea typeface="Calibri" panose="020F0502020204030204" pitchFamily="34" charset="0"/>
            </a:endParaRPr>
          </a:p>
          <a:p>
            <a:endParaRPr lang="es-ES" dirty="0">
              <a:latin typeface="Encode Sans" panose="020B0604020202020204"/>
              <a:ea typeface="Calibri" panose="020F0502020204030204" pitchFamily="34" charset="0"/>
            </a:endParaRPr>
          </a:p>
          <a:p>
            <a:pPr marL="285750" indent="-285750">
              <a:buFont typeface="Arial" panose="020B0604020202020204" pitchFamily="34" charset="0"/>
              <a:buChar char="•"/>
            </a:pPr>
            <a:r>
              <a:rPr lang="es-ES" sz="2400" dirty="0" smtClean="0">
                <a:latin typeface="Encode Sans" panose="020B0604020202020204"/>
                <a:ea typeface="Calibri" panose="020F0502020204030204" pitchFamily="34" charset="0"/>
              </a:rPr>
              <a:t>Son bifurcaciones o nuevos caminos</a:t>
            </a:r>
          </a:p>
          <a:p>
            <a:r>
              <a:rPr lang="es-ES" sz="2400" dirty="0" smtClean="0">
                <a:latin typeface="Encode Sans" panose="020B0604020202020204"/>
                <a:ea typeface="Calibri" panose="020F0502020204030204" pitchFamily="34" charset="0"/>
              </a:rPr>
              <a:t>que toma el proyecto.</a:t>
            </a:r>
          </a:p>
          <a:p>
            <a:endParaRPr lang="es-ES" sz="2400" dirty="0" smtClean="0">
              <a:latin typeface="Encode Sans" panose="020B0604020202020204"/>
              <a:ea typeface="Calibri" panose="020F0502020204030204" pitchFamily="34" charset="0"/>
            </a:endParaRPr>
          </a:p>
          <a:p>
            <a:pPr marL="285750" indent="-285750">
              <a:buFont typeface="Arial" panose="020B0604020202020204" pitchFamily="34" charset="0"/>
              <a:buChar char="•"/>
            </a:pPr>
            <a:r>
              <a:rPr lang="es-ES" sz="2400" dirty="0" smtClean="0">
                <a:latin typeface="Encode Sans" panose="020B0604020202020204"/>
                <a:ea typeface="Calibri" panose="020F0502020204030204" pitchFamily="34" charset="0"/>
              </a:rPr>
              <a:t>En </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 todo se trabaja por ramas, siendo la </a:t>
            </a:r>
          </a:p>
          <a:p>
            <a:r>
              <a:rPr lang="es-ES" sz="2400" dirty="0" smtClean="0">
                <a:latin typeface="Encode Sans" panose="020B0604020202020204"/>
                <a:ea typeface="Calibri" panose="020F0502020204030204" pitchFamily="34" charset="0"/>
              </a:rPr>
              <a:t>rama central la principal «master» y es </a:t>
            </a:r>
          </a:p>
          <a:p>
            <a:r>
              <a:rPr lang="es-ES" sz="2400" dirty="0" smtClean="0">
                <a:latin typeface="Encode Sans" panose="020B0604020202020204"/>
                <a:ea typeface="Calibri" panose="020F0502020204030204" pitchFamily="34" charset="0"/>
              </a:rPr>
              <a:t>donde se encuentra el proyecto que saldrá luego al público.</a:t>
            </a:r>
          </a:p>
          <a:p>
            <a:pPr marL="285750" indent="-285750">
              <a:buFont typeface="Arial" panose="020B0604020202020204" pitchFamily="34" charset="0"/>
              <a:buChar char="•"/>
            </a:pPr>
            <a:endParaRPr lang="es-ES" sz="2400" dirty="0" smtClean="0">
              <a:latin typeface="Encode Sans" panose="020B0604020202020204"/>
              <a:ea typeface="Calibri" panose="020F0502020204030204" pitchFamily="34" charset="0"/>
            </a:endParaRPr>
          </a:p>
          <a:p>
            <a:pPr marL="285750" indent="-285750">
              <a:buFont typeface="Arial" panose="020B0604020202020204" pitchFamily="34" charset="0"/>
              <a:buChar char="•"/>
            </a:pPr>
            <a:r>
              <a:rPr lang="es-ES" sz="2400" dirty="0" smtClean="0">
                <a:latin typeface="Encode Sans" panose="020B0604020202020204"/>
                <a:ea typeface="Calibri" panose="020F0502020204030204" pitchFamily="34" charset="0"/>
              </a:rPr>
              <a:t>Cada vez que se quiera trabajar sobre una parte del proyecto para realizar algún tipo de cambio se genera una nueva rama que es una copia exacta del proyecto.</a:t>
            </a:r>
            <a:endParaRPr lang="es-ES" sz="2400" dirty="0">
              <a:latin typeface="Encode Sans" panose="020B0604020202020204"/>
              <a:ea typeface="Calibri" panose="020F0502020204030204" pitchFamily="34" charset="0"/>
            </a:endParaRPr>
          </a:p>
        </p:txBody>
      </p:sp>
      <p:pic>
        <p:nvPicPr>
          <p:cNvPr id="9" name="8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8491" y="2532231"/>
            <a:ext cx="1028983" cy="1028983"/>
          </a:xfrm>
          <a:prstGeom prst="rect">
            <a:avLst/>
          </a:prstGeom>
        </p:spPr>
      </p:pic>
      <p:pic>
        <p:nvPicPr>
          <p:cNvPr id="615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10012260" y="1749484"/>
            <a:ext cx="1444066" cy="650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25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60337" y="2347418"/>
            <a:ext cx="1382405" cy="1382405"/>
          </a:xfrm>
          <a:prstGeom prst="rect">
            <a:avLst/>
          </a:prstGeom>
        </p:spPr>
      </p:pic>
    </p:spTree>
    <p:extLst>
      <p:ext uri="{BB962C8B-B14F-4D97-AF65-F5344CB8AC3E}">
        <p14:creationId xmlns:p14="http://schemas.microsoft.com/office/powerpoint/2010/main" val="4046632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61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6849165" y="2079129"/>
            <a:ext cx="3442932" cy="106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descr="https://mascandobits.es/blog/wp-content/uploads/2021/03/Merge-Pull-Request_Merge-Comm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1149" y="1749287"/>
            <a:ext cx="5838825" cy="2400301"/>
          </a:xfrm>
          <a:prstGeom prst="rect">
            <a:avLst/>
          </a:prstGeom>
          <a:noFill/>
          <a:extLst>
            <a:ext uri="{909E8E84-426E-40DD-AFC4-6F175D3DCCD1}">
              <a14:hiddenFill xmlns:a14="http://schemas.microsoft.com/office/drawing/2010/main">
                <a:solidFill>
                  <a:srgbClr val="FFFFFF"/>
                </a:solidFill>
              </a14:hiddenFill>
            </a:ext>
          </a:extLst>
        </p:spPr>
      </p:pic>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Terminología</a:t>
            </a:r>
            <a:endParaRPr lang="es-ES" sz="4000" b="1" kern="0" dirty="0">
              <a:solidFill>
                <a:srgbClr val="FADA54"/>
              </a:solidFill>
              <a:latin typeface="Encode Sans"/>
              <a:ea typeface="Encode Sans"/>
              <a:cs typeface="Encode Sans"/>
              <a:sym typeface="Encode Sans"/>
            </a:endParaRPr>
          </a:p>
        </p:txBody>
      </p:sp>
      <p:sp>
        <p:nvSpPr>
          <p:cNvPr id="18" name="Google Shape;124;p7">
            <a:extLst>
              <a:ext uri="{FF2B5EF4-FFF2-40B4-BE49-F238E27FC236}">
                <a16:creationId xmlns="" xmlns:a16="http://schemas.microsoft.com/office/drawing/2014/main" id="{42586C2D-89D1-4B8A-9675-E07D4898191B}"/>
              </a:ext>
            </a:extLst>
          </p:cNvPr>
          <p:cNvSpPr txBox="1"/>
          <p:nvPr/>
        </p:nvSpPr>
        <p:spPr>
          <a:xfrm>
            <a:off x="300251" y="2292826"/>
            <a:ext cx="11442491" cy="4217158"/>
          </a:xfrm>
          <a:prstGeom prst="rect">
            <a:avLst/>
          </a:prstGeom>
          <a:noFill/>
          <a:ln>
            <a:noFill/>
          </a:ln>
        </p:spPr>
        <p:txBody>
          <a:bodyPr spcFirstLastPara="1" wrap="square" lIns="121900" tIns="121900" rIns="121900" bIns="121900" anchor="ctr" anchorCtr="0">
            <a:noAutofit/>
          </a:bodyPr>
          <a:lstStyle/>
          <a:p>
            <a:r>
              <a:rPr lang="es-MX" sz="2400" b="1" dirty="0" smtClean="0">
                <a:latin typeface="Encode Sans" panose="020B0604020202020204"/>
                <a:ea typeface="Calibri" panose="020F0502020204030204" pitchFamily="34" charset="0"/>
              </a:rPr>
              <a:t> Ramas o </a:t>
            </a:r>
            <a:r>
              <a:rPr lang="es-MX" sz="2400" b="1" dirty="0" err="1" smtClean="0">
                <a:latin typeface="Encode Sans" panose="020B0604020202020204"/>
                <a:ea typeface="Calibri" panose="020F0502020204030204" pitchFamily="34" charset="0"/>
              </a:rPr>
              <a:t>branch</a:t>
            </a:r>
            <a:endParaRPr lang="es-AR" sz="2400" b="1" dirty="0">
              <a:latin typeface="Encode Sans" panose="020B0604020202020204"/>
              <a:ea typeface="Calibri" panose="020F0502020204030204" pitchFamily="34" charset="0"/>
            </a:endParaRPr>
          </a:p>
          <a:p>
            <a:endParaRPr lang="es-ES" dirty="0">
              <a:latin typeface="Encode Sans" panose="020B0604020202020204"/>
              <a:ea typeface="Calibri" panose="020F0502020204030204" pitchFamily="34" charset="0"/>
            </a:endParaRPr>
          </a:p>
          <a:p>
            <a:pPr marL="285750" indent="-285750">
              <a:buFont typeface="Arial" panose="020B0604020202020204" pitchFamily="34" charset="0"/>
              <a:buChar char="•"/>
            </a:pPr>
            <a:r>
              <a:rPr lang="es-ES" sz="2400" dirty="0" smtClean="0">
                <a:latin typeface="Encode Sans" panose="020B0604020202020204"/>
                <a:ea typeface="Calibri" panose="020F0502020204030204" pitchFamily="34" charset="0"/>
              </a:rPr>
              <a:t>Esta copia es totalmente aislada, </a:t>
            </a:r>
          </a:p>
          <a:p>
            <a:r>
              <a:rPr lang="es-ES" sz="2400" dirty="0">
                <a:latin typeface="Encode Sans" panose="020B0604020202020204"/>
                <a:ea typeface="Calibri" panose="020F0502020204030204" pitchFamily="34" charset="0"/>
              </a:rPr>
              <a:t> </a:t>
            </a:r>
            <a:r>
              <a:rPr lang="es-ES" sz="2400" dirty="0" smtClean="0">
                <a:latin typeface="Encode Sans" panose="020B0604020202020204"/>
                <a:ea typeface="Calibri" panose="020F0502020204030204" pitchFamily="34" charset="0"/>
              </a:rPr>
              <a:t>  esto permite evitar comprometer al proyecto </a:t>
            </a:r>
          </a:p>
          <a:p>
            <a:r>
              <a:rPr lang="es-ES" sz="2400" dirty="0">
                <a:latin typeface="Encode Sans" panose="020B0604020202020204"/>
                <a:ea typeface="Calibri" panose="020F0502020204030204" pitchFamily="34" charset="0"/>
              </a:rPr>
              <a:t> </a:t>
            </a:r>
            <a:r>
              <a:rPr lang="es-ES" sz="2400" dirty="0" smtClean="0">
                <a:latin typeface="Encode Sans" panose="020B0604020202020204"/>
                <a:ea typeface="Calibri" panose="020F0502020204030204" pitchFamily="34" charset="0"/>
              </a:rPr>
              <a:t>  principal ante cualquier daño que pueda darse </a:t>
            </a:r>
          </a:p>
          <a:p>
            <a:r>
              <a:rPr lang="es-ES" sz="2400" dirty="0">
                <a:latin typeface="Encode Sans" panose="020B0604020202020204"/>
                <a:ea typeface="Calibri" panose="020F0502020204030204" pitchFamily="34" charset="0"/>
              </a:rPr>
              <a:t> </a:t>
            </a:r>
            <a:r>
              <a:rPr lang="es-ES" sz="2400" dirty="0" smtClean="0">
                <a:latin typeface="Encode Sans" panose="020B0604020202020204"/>
                <a:ea typeface="Calibri" panose="020F0502020204030204" pitchFamily="34" charset="0"/>
              </a:rPr>
              <a:t>  por algún error de programación.</a:t>
            </a:r>
          </a:p>
          <a:p>
            <a:pPr marL="285750" indent="-285750">
              <a:buFont typeface="Arial" panose="020B0604020202020204" pitchFamily="34" charset="0"/>
              <a:buChar char="•"/>
            </a:pPr>
            <a:endParaRPr lang="es-ES" sz="2400" dirty="0">
              <a:latin typeface="Encode Sans" panose="020B0604020202020204"/>
              <a:ea typeface="Calibri" panose="020F0502020204030204" pitchFamily="34" charset="0"/>
            </a:endParaRPr>
          </a:p>
          <a:p>
            <a:pPr marL="285750" indent="-285750">
              <a:buFont typeface="Arial" panose="020B0604020202020204" pitchFamily="34" charset="0"/>
              <a:buChar char="•"/>
            </a:pPr>
            <a:r>
              <a:rPr lang="es-ES" sz="2400" dirty="0" smtClean="0">
                <a:latin typeface="Encode Sans" panose="020B0604020202020204"/>
                <a:ea typeface="Calibri" panose="020F0502020204030204" pitchFamily="34" charset="0"/>
              </a:rPr>
              <a:t>Si todo esta bien, la rama luego se fusiona nuevamente con la rama principal o lo que se conoce como «</a:t>
            </a:r>
            <a:r>
              <a:rPr lang="es-ES" sz="2400" dirty="0" err="1" smtClean="0">
                <a:latin typeface="Encode Sans" panose="020B0604020202020204"/>
                <a:ea typeface="Calibri" panose="020F0502020204030204" pitchFamily="34" charset="0"/>
              </a:rPr>
              <a:t>merge</a:t>
            </a:r>
            <a:r>
              <a:rPr lang="es-ES" sz="2400" dirty="0" smtClean="0">
                <a:latin typeface="Encode Sans" panose="020B0604020202020204"/>
                <a:ea typeface="Calibri" panose="020F0502020204030204" pitchFamily="34" charset="0"/>
              </a:rPr>
              <a:t>» y si el error es considerable, simplemente se desecha la rama y se vuelve a generar una nueva rama con una copia del proyecto.</a:t>
            </a:r>
            <a:endParaRPr lang="es-ES" sz="2400" dirty="0">
              <a:latin typeface="Encode Sans" panose="020B0604020202020204"/>
              <a:ea typeface="Calibri" panose="020F0502020204030204" pitchFamily="34" charset="0"/>
            </a:endParaRPr>
          </a:p>
        </p:txBody>
      </p:sp>
      <p:pic>
        <p:nvPicPr>
          <p:cNvPr id="9" name="8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8491" y="2532231"/>
            <a:ext cx="1028983" cy="1028983"/>
          </a:xfrm>
          <a:prstGeom prst="rect">
            <a:avLst/>
          </a:prstGeom>
        </p:spPr>
      </p:pic>
      <p:pic>
        <p:nvPicPr>
          <p:cNvPr id="615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10012260" y="1749484"/>
            <a:ext cx="1444066" cy="650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25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60337" y="2347418"/>
            <a:ext cx="1382405" cy="1382405"/>
          </a:xfrm>
          <a:prstGeom prst="rect">
            <a:avLst/>
          </a:prstGeom>
        </p:spPr>
      </p:pic>
    </p:spTree>
    <p:extLst>
      <p:ext uri="{BB962C8B-B14F-4D97-AF65-F5344CB8AC3E}">
        <p14:creationId xmlns:p14="http://schemas.microsoft.com/office/powerpoint/2010/main" val="389581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18" name="Google Shape;124;p7">
            <a:extLst>
              <a:ext uri="{FF2B5EF4-FFF2-40B4-BE49-F238E27FC236}">
                <a16:creationId xmlns="" xmlns:a16="http://schemas.microsoft.com/office/drawing/2014/main" id="{42586C2D-89D1-4B8A-9675-E07D4898191B}"/>
              </a:ext>
            </a:extLst>
          </p:cNvPr>
          <p:cNvSpPr txBox="1"/>
          <p:nvPr/>
        </p:nvSpPr>
        <p:spPr>
          <a:xfrm>
            <a:off x="300251" y="2197290"/>
            <a:ext cx="11442491" cy="4217158"/>
          </a:xfrm>
          <a:prstGeom prst="rect">
            <a:avLst/>
          </a:prstGeom>
          <a:noFill/>
          <a:ln>
            <a:noFill/>
          </a:ln>
        </p:spPr>
        <p:txBody>
          <a:bodyPr spcFirstLastPara="1" wrap="square" lIns="121900" tIns="121900" rIns="121900" bIns="121900" anchor="ctr" anchorCtr="0">
            <a:noAutofit/>
          </a:bodyPr>
          <a:lstStyle/>
          <a:p>
            <a:r>
              <a:rPr lang="es-MX" sz="2400" b="1" dirty="0" smtClean="0">
                <a:latin typeface="Encode Sans" panose="020B0604020202020204"/>
                <a:ea typeface="Calibri" panose="020F0502020204030204" pitchFamily="34" charset="0"/>
              </a:rPr>
              <a:t> Clon</a:t>
            </a:r>
            <a:endParaRPr lang="es-AR" sz="2400" b="1" dirty="0">
              <a:latin typeface="Encode Sans" panose="020B0604020202020204"/>
              <a:ea typeface="Calibri" panose="020F0502020204030204" pitchFamily="34" charset="0"/>
            </a:endParaRPr>
          </a:p>
          <a:p>
            <a:endParaRPr lang="es-ES" dirty="0">
              <a:latin typeface="Encode Sans" panose="020B0604020202020204"/>
              <a:ea typeface="Calibri" panose="020F0502020204030204" pitchFamily="34" charset="0"/>
            </a:endParaRPr>
          </a:p>
          <a:p>
            <a:pPr marL="285750" indent="-285750">
              <a:buFont typeface="Arial" panose="020B0604020202020204" pitchFamily="34" charset="0"/>
              <a:buChar char="•"/>
            </a:pPr>
            <a:r>
              <a:rPr lang="es-ES" sz="2400" dirty="0" smtClean="0">
                <a:latin typeface="Encode Sans" panose="020B0604020202020204"/>
                <a:ea typeface="Calibri" panose="020F0502020204030204" pitchFamily="34" charset="0"/>
              </a:rPr>
              <a:t>Es una copia exacta de un repositorio.</a:t>
            </a:r>
          </a:p>
          <a:p>
            <a:pPr marL="285750" indent="-285750">
              <a:buFont typeface="Arial" panose="020B0604020202020204" pitchFamily="34" charset="0"/>
              <a:buChar char="•"/>
            </a:pPr>
            <a:endParaRPr lang="es-ES" sz="2400" dirty="0" smtClean="0">
              <a:latin typeface="Encode Sans" panose="020B0604020202020204"/>
              <a:ea typeface="Calibri" panose="020F0502020204030204" pitchFamily="34" charset="0"/>
            </a:endParaRPr>
          </a:p>
          <a:p>
            <a:pPr marL="285750" indent="-285750">
              <a:buFont typeface="Arial" panose="020B0604020202020204" pitchFamily="34" charset="0"/>
              <a:buChar char="•"/>
            </a:pPr>
            <a:r>
              <a:rPr lang="es-ES" sz="2400" dirty="0" smtClean="0">
                <a:latin typeface="Encode Sans" panose="020B0604020202020204"/>
                <a:ea typeface="Calibri" panose="020F0502020204030204" pitchFamily="34" charset="0"/>
              </a:rPr>
              <a:t>Esto suele darse cuando un programador se integra a un equipo de trabajo en proceso, el o los programadores deberán clonar el repositorio master, sobre el cual ya se viene trabajando, de esa manera estos tendrán una copia exacta del repositorio pero será local a su computadora.</a:t>
            </a:r>
            <a:endParaRPr lang="es-ES" sz="2400" dirty="0">
              <a:latin typeface="Encode Sans" panose="020B0604020202020204"/>
              <a:ea typeface="Calibri" panose="020F0502020204030204" pitchFamily="34" charset="0"/>
            </a:endParaRPr>
          </a:p>
        </p:txBody>
      </p:sp>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Terminología</a:t>
            </a:r>
            <a:endParaRPr lang="es-ES" sz="4000" b="1" kern="0" dirty="0">
              <a:solidFill>
                <a:srgbClr val="FADA54"/>
              </a:solidFill>
              <a:latin typeface="Encode Sans"/>
              <a:ea typeface="Encode Sans"/>
              <a:cs typeface="Encode Sans"/>
              <a:sym typeface="Encode Sans"/>
            </a:endParaRP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1791" y="1281382"/>
            <a:ext cx="1407426" cy="1407426"/>
          </a:xfrm>
          <a:prstGeom prst="rect">
            <a:avLst/>
          </a:prstGeom>
        </p:spPr>
      </p:pic>
      <p:pic>
        <p:nvPicPr>
          <p:cNvPr id="3" name="2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5017" y="2687473"/>
            <a:ext cx="967854" cy="967854"/>
          </a:xfrm>
          <a:prstGeom prst="rect">
            <a:avLst/>
          </a:prstGeom>
        </p:spPr>
      </p:pic>
      <p:pic>
        <p:nvPicPr>
          <p:cNvPr id="13" name="1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7733" y="2960427"/>
            <a:ext cx="694899" cy="694899"/>
          </a:xfrm>
          <a:prstGeom prst="rect">
            <a:avLst/>
          </a:prstGeom>
        </p:spPr>
      </p:pic>
      <p:pic>
        <p:nvPicPr>
          <p:cNvPr id="14" name="13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1625" y="3356213"/>
            <a:ext cx="967854" cy="967854"/>
          </a:xfrm>
          <a:prstGeom prst="rect">
            <a:avLst/>
          </a:prstGeom>
        </p:spPr>
      </p:pic>
      <p:pic>
        <p:nvPicPr>
          <p:cNvPr id="15" name="1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4341" y="3629167"/>
            <a:ext cx="694899" cy="694899"/>
          </a:xfrm>
          <a:prstGeom prst="rect">
            <a:avLst/>
          </a:prstGeom>
        </p:spPr>
      </p:pic>
      <p:pic>
        <p:nvPicPr>
          <p:cNvPr id="16" name="15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6254" y="2687473"/>
            <a:ext cx="967854" cy="967854"/>
          </a:xfrm>
          <a:prstGeom prst="rect">
            <a:avLst/>
          </a:prstGeom>
        </p:spPr>
      </p:pic>
      <p:pic>
        <p:nvPicPr>
          <p:cNvPr id="19" name="1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8970" y="2960427"/>
            <a:ext cx="694899" cy="694899"/>
          </a:xfrm>
          <a:prstGeom prst="rect">
            <a:avLst/>
          </a:prstGeom>
        </p:spPr>
      </p:pic>
      <p:sp>
        <p:nvSpPr>
          <p:cNvPr id="4" name="3 Flecha abajo"/>
          <p:cNvSpPr/>
          <p:nvPr/>
        </p:nvSpPr>
        <p:spPr>
          <a:xfrm rot="2979802">
            <a:off x="8013210" y="2170195"/>
            <a:ext cx="341194" cy="1110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0" name="19 Flecha abajo"/>
          <p:cNvSpPr/>
          <p:nvPr/>
        </p:nvSpPr>
        <p:spPr>
          <a:xfrm rot="152552">
            <a:off x="8919131" y="2638261"/>
            <a:ext cx="341194" cy="5694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1" name="20 Flecha abajo"/>
          <p:cNvSpPr/>
          <p:nvPr/>
        </p:nvSpPr>
        <p:spPr>
          <a:xfrm rot="19053611">
            <a:off x="9995111" y="2156279"/>
            <a:ext cx="341194" cy="9493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28203568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18" name="Google Shape;124;p7">
            <a:extLst>
              <a:ext uri="{FF2B5EF4-FFF2-40B4-BE49-F238E27FC236}">
                <a16:creationId xmlns="" xmlns:a16="http://schemas.microsoft.com/office/drawing/2014/main" id="{42586C2D-89D1-4B8A-9675-E07D4898191B}"/>
              </a:ext>
            </a:extLst>
          </p:cNvPr>
          <p:cNvSpPr txBox="1"/>
          <p:nvPr/>
        </p:nvSpPr>
        <p:spPr>
          <a:xfrm>
            <a:off x="300251" y="2197290"/>
            <a:ext cx="11442491" cy="4217158"/>
          </a:xfrm>
          <a:prstGeom prst="rect">
            <a:avLst/>
          </a:prstGeom>
          <a:noFill/>
          <a:ln>
            <a:noFill/>
          </a:ln>
        </p:spPr>
        <p:txBody>
          <a:bodyPr spcFirstLastPara="1" wrap="square" lIns="121900" tIns="121900" rIns="121900" bIns="121900" anchor="ctr" anchorCtr="0">
            <a:noAutofit/>
          </a:bodyPr>
          <a:lstStyle/>
          <a:p>
            <a:r>
              <a:rPr lang="es-MX" sz="2400" b="1" dirty="0" smtClean="0">
                <a:latin typeface="Encode Sans" panose="020B0604020202020204"/>
                <a:ea typeface="Calibri" panose="020F0502020204030204" pitchFamily="34" charset="0"/>
              </a:rPr>
              <a:t> </a:t>
            </a:r>
            <a:r>
              <a:rPr lang="es-MX" sz="2400" b="1" dirty="0" err="1" smtClean="0">
                <a:latin typeface="Encode Sans" panose="020B0604020202020204"/>
                <a:ea typeface="Calibri" panose="020F0502020204030204" pitchFamily="34" charset="0"/>
              </a:rPr>
              <a:t>Fork</a:t>
            </a:r>
            <a:endParaRPr lang="es-AR" sz="2400" b="1" dirty="0">
              <a:latin typeface="Encode Sans" panose="020B0604020202020204"/>
              <a:ea typeface="Calibri" panose="020F0502020204030204" pitchFamily="34" charset="0"/>
            </a:endParaRPr>
          </a:p>
          <a:p>
            <a:endParaRPr lang="es-ES" dirty="0">
              <a:latin typeface="Encode Sans" panose="020B0604020202020204"/>
              <a:ea typeface="Calibri" panose="020F0502020204030204" pitchFamily="34" charset="0"/>
            </a:endParaRPr>
          </a:p>
          <a:p>
            <a:pPr marL="285750" indent="-285750">
              <a:buFont typeface="Arial" panose="020B0604020202020204" pitchFamily="34" charset="0"/>
              <a:buChar char="•"/>
            </a:pPr>
            <a:r>
              <a:rPr lang="es-ES" sz="2400" dirty="0" smtClean="0">
                <a:latin typeface="Encode Sans" panose="020B0604020202020204"/>
                <a:ea typeface="Calibri" panose="020F0502020204030204" pitchFamily="34" charset="0"/>
              </a:rPr>
              <a:t>A diferencia de un clon y a diferencia de una </a:t>
            </a:r>
          </a:p>
          <a:p>
            <a:r>
              <a:rPr lang="es-ES" sz="2400" dirty="0">
                <a:latin typeface="Encode Sans" panose="020B0604020202020204"/>
                <a:ea typeface="Calibri" panose="020F0502020204030204" pitchFamily="34" charset="0"/>
              </a:rPr>
              <a:t> </a:t>
            </a:r>
            <a:r>
              <a:rPr lang="es-ES" sz="2400" dirty="0" smtClean="0">
                <a:latin typeface="Encode Sans" panose="020B0604020202020204"/>
                <a:ea typeface="Calibri" panose="020F0502020204030204" pitchFamily="34" charset="0"/>
              </a:rPr>
              <a:t>  rama es un proyecto totalmente diferencia </a:t>
            </a:r>
          </a:p>
          <a:p>
            <a:r>
              <a:rPr lang="es-ES" sz="2400" dirty="0">
                <a:latin typeface="Encode Sans" panose="020B0604020202020204"/>
                <a:ea typeface="Calibri" panose="020F0502020204030204" pitchFamily="34" charset="0"/>
              </a:rPr>
              <a:t> </a:t>
            </a:r>
            <a:r>
              <a:rPr lang="es-ES" sz="2400" dirty="0" smtClean="0">
                <a:latin typeface="Encode Sans" panose="020B0604020202020204"/>
                <a:ea typeface="Calibri" panose="020F0502020204030204" pitchFamily="34" charset="0"/>
              </a:rPr>
              <a:t>  que se genera a partir de otro proyecto existente.</a:t>
            </a:r>
          </a:p>
          <a:p>
            <a:pPr marL="285750" indent="-285750">
              <a:buFont typeface="Arial" panose="020B0604020202020204" pitchFamily="34" charset="0"/>
              <a:buChar char="•"/>
            </a:pPr>
            <a:endParaRPr lang="es-ES" sz="2400" dirty="0" smtClean="0">
              <a:latin typeface="Encode Sans" panose="020B0604020202020204"/>
              <a:ea typeface="Calibri" panose="020F0502020204030204" pitchFamily="34" charset="0"/>
            </a:endParaRPr>
          </a:p>
          <a:p>
            <a:pPr marL="285750" indent="-285750">
              <a:buFont typeface="Arial" panose="020B0604020202020204" pitchFamily="34" charset="0"/>
              <a:buChar char="•"/>
            </a:pPr>
            <a:r>
              <a:rPr lang="es-ES" sz="2400" dirty="0" smtClean="0">
                <a:latin typeface="Encode Sans" panose="020B0604020202020204"/>
                <a:ea typeface="Calibri" panose="020F0502020204030204" pitchFamily="34" charset="0"/>
              </a:rPr>
              <a:t>Tal es el caso de las distribuciones de </a:t>
            </a:r>
            <a:r>
              <a:rPr lang="es-ES" sz="2400" dirty="0" err="1" smtClean="0">
                <a:latin typeface="Encode Sans" panose="020B0604020202020204"/>
                <a:ea typeface="Calibri" panose="020F0502020204030204" pitchFamily="34" charset="0"/>
              </a:rPr>
              <a:t>linux</a:t>
            </a:r>
            <a:r>
              <a:rPr lang="es-ES" sz="2400" dirty="0" smtClean="0">
                <a:latin typeface="Encode Sans" panose="020B0604020202020204"/>
                <a:ea typeface="Calibri" panose="020F0502020204030204" pitchFamily="34" charset="0"/>
              </a:rPr>
              <a:t>.</a:t>
            </a:r>
            <a:endParaRPr lang="es-ES" sz="2400" dirty="0">
              <a:latin typeface="Encode Sans" panose="020B0604020202020204"/>
              <a:ea typeface="Calibri" panose="020F0502020204030204" pitchFamily="34" charset="0"/>
            </a:endParaRPr>
          </a:p>
        </p:txBody>
      </p:sp>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Terminología</a:t>
            </a:r>
            <a:endParaRPr lang="es-ES" sz="4000" b="1" kern="0" dirty="0">
              <a:solidFill>
                <a:srgbClr val="FADA54"/>
              </a:solidFill>
              <a:latin typeface="Encode Sans"/>
              <a:ea typeface="Encode Sans"/>
              <a:cs typeface="Encode Sans"/>
              <a:sym typeface="Encode Sans"/>
            </a:endParaRP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1791" y="1281382"/>
            <a:ext cx="1407426" cy="1407426"/>
          </a:xfrm>
          <a:prstGeom prst="rect">
            <a:avLst/>
          </a:prstGeom>
        </p:spPr>
      </p:pic>
      <p:sp>
        <p:nvSpPr>
          <p:cNvPr id="4" name="3 Flecha abajo"/>
          <p:cNvSpPr/>
          <p:nvPr/>
        </p:nvSpPr>
        <p:spPr>
          <a:xfrm rot="2979802">
            <a:off x="8013210" y="2170195"/>
            <a:ext cx="341194" cy="1110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0" name="19 Flecha abajo"/>
          <p:cNvSpPr/>
          <p:nvPr/>
        </p:nvSpPr>
        <p:spPr>
          <a:xfrm rot="152552">
            <a:off x="8900095" y="2678782"/>
            <a:ext cx="341194" cy="14276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1" name="20 Flecha abajo"/>
          <p:cNvSpPr/>
          <p:nvPr/>
        </p:nvSpPr>
        <p:spPr>
          <a:xfrm rot="19053611">
            <a:off x="9995111" y="2156279"/>
            <a:ext cx="341194" cy="9493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5" name="4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676" y="2975849"/>
            <a:ext cx="1281752" cy="1281752"/>
          </a:xfrm>
          <a:prstGeom prst="rect">
            <a:avLst/>
          </a:prstGeom>
        </p:spPr>
      </p:pic>
      <p:pic>
        <p:nvPicPr>
          <p:cNvPr id="7" name="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8719" y="4257601"/>
            <a:ext cx="1075899" cy="1075899"/>
          </a:xfrm>
          <a:prstGeom prst="rect">
            <a:avLst/>
          </a:prstGeom>
        </p:spPr>
      </p:pic>
      <p:pic>
        <p:nvPicPr>
          <p:cNvPr id="8" name="7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1062" y="3051405"/>
            <a:ext cx="1281752" cy="1281752"/>
          </a:xfrm>
          <a:prstGeom prst="rect">
            <a:avLst/>
          </a:prstGeom>
        </p:spPr>
      </p:pic>
    </p:spTree>
    <p:extLst>
      <p:ext uri="{BB962C8B-B14F-4D97-AF65-F5344CB8AC3E}">
        <p14:creationId xmlns:p14="http://schemas.microsoft.com/office/powerpoint/2010/main" val="1299369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18" name="Google Shape;124;p7">
            <a:extLst>
              <a:ext uri="{FF2B5EF4-FFF2-40B4-BE49-F238E27FC236}">
                <a16:creationId xmlns="" xmlns:a16="http://schemas.microsoft.com/office/drawing/2014/main" id="{42586C2D-89D1-4B8A-9675-E07D4898191B}"/>
              </a:ext>
            </a:extLst>
          </p:cNvPr>
          <p:cNvSpPr txBox="1"/>
          <p:nvPr/>
        </p:nvSpPr>
        <p:spPr>
          <a:xfrm>
            <a:off x="300251" y="2197290"/>
            <a:ext cx="11442491" cy="4217158"/>
          </a:xfrm>
          <a:prstGeom prst="rect">
            <a:avLst/>
          </a:prstGeom>
          <a:noFill/>
          <a:ln>
            <a:noFill/>
          </a:ln>
        </p:spPr>
        <p:txBody>
          <a:bodyPr spcFirstLastPara="1" wrap="square" lIns="121900" tIns="121900" rIns="121900" bIns="121900" anchor="ctr" anchorCtr="0">
            <a:noAutofit/>
          </a:bodyPr>
          <a:lstStyle/>
          <a:p>
            <a:r>
              <a:rPr lang="es-MX" sz="2400" b="1" dirty="0" smtClean="0">
                <a:latin typeface="Encode Sans" panose="020B0604020202020204"/>
                <a:ea typeface="Calibri" panose="020F0502020204030204" pitchFamily="34" charset="0"/>
              </a:rPr>
              <a:t> </a:t>
            </a:r>
            <a:r>
              <a:rPr lang="es-MX" sz="2400" b="1" dirty="0" err="1" smtClean="0">
                <a:latin typeface="Encode Sans" panose="020B0604020202020204"/>
                <a:ea typeface="Calibri" panose="020F0502020204030204" pitchFamily="34" charset="0"/>
              </a:rPr>
              <a:t>Fork</a:t>
            </a:r>
            <a:endParaRPr lang="es-AR" sz="2400" b="1" dirty="0">
              <a:latin typeface="Encode Sans" panose="020B0604020202020204"/>
              <a:ea typeface="Calibri" panose="020F0502020204030204" pitchFamily="34" charset="0"/>
            </a:endParaRPr>
          </a:p>
          <a:p>
            <a:endParaRPr lang="es-ES" dirty="0">
              <a:latin typeface="Encode Sans" panose="020B0604020202020204"/>
              <a:ea typeface="Calibri" panose="020F0502020204030204" pitchFamily="34" charset="0"/>
            </a:endParaRPr>
          </a:p>
          <a:p>
            <a:pPr marL="285750" indent="-285750">
              <a:buFont typeface="Arial" panose="020B0604020202020204" pitchFamily="34" charset="0"/>
              <a:buChar char="•"/>
            </a:pPr>
            <a:r>
              <a:rPr lang="es-ES" sz="2400" dirty="0" smtClean="0">
                <a:latin typeface="Encode Sans" panose="020B0604020202020204"/>
                <a:ea typeface="Calibri" panose="020F0502020204030204" pitchFamily="34" charset="0"/>
              </a:rPr>
              <a:t>A diferencia de un clon y a diferencia de una </a:t>
            </a:r>
          </a:p>
          <a:p>
            <a:r>
              <a:rPr lang="es-ES" sz="2400" dirty="0">
                <a:latin typeface="Encode Sans" panose="020B0604020202020204"/>
                <a:ea typeface="Calibri" panose="020F0502020204030204" pitchFamily="34" charset="0"/>
              </a:rPr>
              <a:t> </a:t>
            </a:r>
            <a:r>
              <a:rPr lang="es-ES" sz="2400" dirty="0" smtClean="0">
                <a:latin typeface="Encode Sans" panose="020B0604020202020204"/>
                <a:ea typeface="Calibri" panose="020F0502020204030204" pitchFamily="34" charset="0"/>
              </a:rPr>
              <a:t>  rama es un proyecto totalmente diferencia </a:t>
            </a:r>
          </a:p>
          <a:p>
            <a:r>
              <a:rPr lang="es-ES" sz="2400" dirty="0">
                <a:latin typeface="Encode Sans" panose="020B0604020202020204"/>
                <a:ea typeface="Calibri" panose="020F0502020204030204" pitchFamily="34" charset="0"/>
              </a:rPr>
              <a:t> </a:t>
            </a:r>
            <a:r>
              <a:rPr lang="es-ES" sz="2400" dirty="0" smtClean="0">
                <a:latin typeface="Encode Sans" panose="020B0604020202020204"/>
                <a:ea typeface="Calibri" panose="020F0502020204030204" pitchFamily="34" charset="0"/>
              </a:rPr>
              <a:t>  que se genera a partir de otro proyecto existente.</a:t>
            </a:r>
          </a:p>
          <a:p>
            <a:pPr marL="285750" indent="-285750">
              <a:buFont typeface="Arial" panose="020B0604020202020204" pitchFamily="34" charset="0"/>
              <a:buChar char="•"/>
            </a:pPr>
            <a:endParaRPr lang="es-ES" sz="2400" dirty="0" smtClean="0">
              <a:latin typeface="Encode Sans" panose="020B0604020202020204"/>
              <a:ea typeface="Calibri" panose="020F0502020204030204" pitchFamily="34" charset="0"/>
            </a:endParaRPr>
          </a:p>
          <a:p>
            <a:pPr marL="285750" indent="-285750">
              <a:buFont typeface="Arial" panose="020B0604020202020204" pitchFamily="34" charset="0"/>
              <a:buChar char="•"/>
            </a:pPr>
            <a:r>
              <a:rPr lang="es-ES" sz="2400" dirty="0" smtClean="0">
                <a:latin typeface="Encode Sans" panose="020B0604020202020204"/>
                <a:ea typeface="Calibri" panose="020F0502020204030204" pitchFamily="34" charset="0"/>
              </a:rPr>
              <a:t>Tal es el caso de las distribuciones de </a:t>
            </a:r>
            <a:r>
              <a:rPr lang="es-ES" sz="2400" dirty="0" err="1" smtClean="0">
                <a:latin typeface="Encode Sans" panose="020B0604020202020204"/>
                <a:ea typeface="Calibri" panose="020F0502020204030204" pitchFamily="34" charset="0"/>
              </a:rPr>
              <a:t>linux</a:t>
            </a:r>
            <a:r>
              <a:rPr lang="es-ES" sz="2400" dirty="0" smtClean="0">
                <a:latin typeface="Encode Sans" panose="020B0604020202020204"/>
                <a:ea typeface="Calibri" panose="020F0502020204030204" pitchFamily="34" charset="0"/>
              </a:rPr>
              <a:t>.</a:t>
            </a:r>
            <a:endParaRPr lang="es-ES" sz="2400" dirty="0">
              <a:latin typeface="Encode Sans" panose="020B0604020202020204"/>
              <a:ea typeface="Calibri" panose="020F0502020204030204" pitchFamily="34" charset="0"/>
            </a:endParaRPr>
          </a:p>
        </p:txBody>
      </p:sp>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Terminología</a:t>
            </a:r>
            <a:endParaRPr lang="es-ES" sz="4000" b="1" kern="0" dirty="0">
              <a:solidFill>
                <a:srgbClr val="FADA54"/>
              </a:solidFill>
              <a:latin typeface="Encode Sans"/>
              <a:ea typeface="Encode Sans"/>
              <a:cs typeface="Encode Sans"/>
              <a:sym typeface="Encode Sans"/>
            </a:endParaRP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1791" y="1281382"/>
            <a:ext cx="1407426" cy="1407426"/>
          </a:xfrm>
          <a:prstGeom prst="rect">
            <a:avLst/>
          </a:prstGeom>
        </p:spPr>
      </p:pic>
      <p:sp>
        <p:nvSpPr>
          <p:cNvPr id="4" name="3 Flecha abajo"/>
          <p:cNvSpPr/>
          <p:nvPr/>
        </p:nvSpPr>
        <p:spPr>
          <a:xfrm rot="2979802">
            <a:off x="8013210" y="2170195"/>
            <a:ext cx="341194" cy="1110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0" name="19 Flecha abajo"/>
          <p:cNvSpPr/>
          <p:nvPr/>
        </p:nvSpPr>
        <p:spPr>
          <a:xfrm rot="152552">
            <a:off x="8900095" y="2678782"/>
            <a:ext cx="341194" cy="14276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1" name="20 Flecha abajo"/>
          <p:cNvSpPr/>
          <p:nvPr/>
        </p:nvSpPr>
        <p:spPr>
          <a:xfrm rot="19053611">
            <a:off x="9995111" y="2156279"/>
            <a:ext cx="341194" cy="9493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5" name="4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676" y="2975849"/>
            <a:ext cx="1281752" cy="1281752"/>
          </a:xfrm>
          <a:prstGeom prst="rect">
            <a:avLst/>
          </a:prstGeom>
        </p:spPr>
      </p:pic>
      <p:pic>
        <p:nvPicPr>
          <p:cNvPr id="7" name="6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8719" y="4257601"/>
            <a:ext cx="1075899" cy="1075899"/>
          </a:xfrm>
          <a:prstGeom prst="rect">
            <a:avLst/>
          </a:prstGeom>
        </p:spPr>
      </p:pic>
      <p:pic>
        <p:nvPicPr>
          <p:cNvPr id="8" name="7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1062" y="3051405"/>
            <a:ext cx="1281752" cy="1281752"/>
          </a:xfrm>
          <a:prstGeom prst="rect">
            <a:avLst/>
          </a:prstGeom>
        </p:spPr>
      </p:pic>
    </p:spTree>
    <p:extLst>
      <p:ext uri="{BB962C8B-B14F-4D97-AF65-F5344CB8AC3E}">
        <p14:creationId xmlns:p14="http://schemas.microsoft.com/office/powerpoint/2010/main" val="27186658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4014070" y="2773084"/>
            <a:ext cx="5310234" cy="2382456"/>
          </a:xfrm>
          <a:prstGeom prst="rect">
            <a:avLst/>
          </a:prstGeom>
          <a:noFill/>
          <a:ln>
            <a:noFill/>
          </a:ln>
        </p:spPr>
        <p:txBody>
          <a:bodyPr spcFirstLastPara="1" wrap="square" lIns="121900" tIns="121900" rIns="121900" bIns="121900" anchor="ctr" anchorCtr="0">
            <a:noAutofit/>
          </a:bodyPr>
          <a:lstStyle/>
          <a:p>
            <a:r>
              <a:rPr lang="es-MX" sz="2400" b="1" dirty="0">
                <a:latin typeface="Encode Sans" panose="020B0604020202020204"/>
                <a:ea typeface="Calibri" panose="020F0502020204030204" pitchFamily="34" charset="0"/>
              </a:rPr>
              <a:t>Tema: </a:t>
            </a:r>
            <a:r>
              <a:rPr lang="es-MX" sz="2400" b="1" dirty="0" smtClean="0">
                <a:latin typeface="Encode Sans" panose="020B0604020202020204"/>
                <a:ea typeface="Calibri" panose="020F0502020204030204" pitchFamily="34" charset="0"/>
              </a:rPr>
              <a:t>Repositorio</a:t>
            </a:r>
            <a:endParaRPr lang="es-AR" sz="2400" b="1" dirty="0">
              <a:latin typeface="Encode Sans" panose="020B0604020202020204"/>
              <a:ea typeface="Calibri" panose="020F0502020204030204" pitchFamily="34" charset="0"/>
            </a:endParaRPr>
          </a:p>
          <a:p>
            <a:endParaRPr lang="es-ES" dirty="0">
              <a:latin typeface="Encode Sans" panose="020B0604020202020204"/>
              <a:ea typeface="Calibri" panose="020F0502020204030204" pitchFamily="34" charset="0"/>
            </a:endParaRPr>
          </a:p>
          <a:p>
            <a:pPr marL="285750" indent="-285750">
              <a:buFont typeface="Arial" panose="020B0604020202020204" pitchFamily="34" charset="0"/>
              <a:buChar char="•"/>
            </a:pPr>
            <a:r>
              <a:rPr lang="es-ES" sz="2400" dirty="0" smtClean="0">
                <a:latin typeface="Encode Sans" panose="020B0604020202020204"/>
                <a:ea typeface="Calibri" panose="020F0502020204030204" pitchFamily="34" charset="0"/>
              </a:rPr>
              <a:t>Crear repositorio.</a:t>
            </a:r>
          </a:p>
          <a:p>
            <a:pPr marL="285750" indent="-285750">
              <a:buFont typeface="Arial" panose="020B0604020202020204" pitchFamily="34" charset="0"/>
              <a:buChar char="•"/>
            </a:pPr>
            <a:endParaRPr lang="es-ES" b="1" dirty="0">
              <a:latin typeface="Encode Sans" panose="020B0604020202020204"/>
              <a:ea typeface="Calibri" panose="020F0502020204030204" pitchFamily="34" charset="0"/>
            </a:endParaRPr>
          </a:p>
          <a:p>
            <a:pPr marL="285750" indent="-285750">
              <a:buFont typeface="Arial" panose="020B0604020202020204" pitchFamily="34" charset="0"/>
              <a:buChar char="•"/>
            </a:pPr>
            <a:r>
              <a:rPr lang="es-ES" sz="2400" dirty="0">
                <a:latin typeface="Encode Sans" panose="020B0604020202020204"/>
                <a:ea typeface="Calibri" panose="020F0502020204030204" pitchFamily="34" charset="0"/>
              </a:rPr>
              <a:t>Agregar archivos y </a:t>
            </a:r>
            <a:r>
              <a:rPr lang="es-ES" sz="2400" dirty="0" smtClean="0">
                <a:latin typeface="Encode Sans" panose="020B0604020202020204"/>
                <a:ea typeface="Calibri" panose="020F0502020204030204" pitchFamily="34" charset="0"/>
              </a:rPr>
              <a:t>directorios </a:t>
            </a:r>
            <a:r>
              <a:rPr lang="es-ES" sz="2400" dirty="0">
                <a:latin typeface="Encode Sans" panose="020B0604020202020204"/>
                <a:ea typeface="Calibri" panose="020F0502020204030204" pitchFamily="34" charset="0"/>
              </a:rPr>
              <a:t>a </a:t>
            </a:r>
            <a:r>
              <a:rPr lang="es-ES" sz="2400" dirty="0" smtClean="0">
                <a:latin typeface="Encode Sans" panose="020B0604020202020204"/>
                <a:ea typeface="Calibri" panose="020F0502020204030204" pitchFamily="34" charset="0"/>
              </a:rPr>
              <a:t>repositorio.</a:t>
            </a:r>
          </a:p>
          <a:p>
            <a:pPr marL="285750" indent="-285750">
              <a:buFont typeface="Arial" panose="020B0604020202020204" pitchFamily="34" charset="0"/>
              <a:buChar char="•"/>
            </a:pPr>
            <a:endParaRPr lang="es-ES" sz="2400" dirty="0">
              <a:latin typeface="Encode Sans" panose="020B0604020202020204"/>
              <a:ea typeface="Calibri" panose="020F0502020204030204" pitchFamily="34" charset="0"/>
            </a:endParaRPr>
          </a:p>
          <a:p>
            <a:pPr marL="285750" indent="-285750">
              <a:buFont typeface="Arial" panose="020B0604020202020204" pitchFamily="34" charset="0"/>
              <a:buChar char="•"/>
            </a:pPr>
            <a:r>
              <a:rPr lang="es-ES" sz="2400" dirty="0">
                <a:latin typeface="Encode Sans" panose="020B0604020202020204"/>
                <a:ea typeface="Calibri" panose="020F0502020204030204" pitchFamily="34" charset="0"/>
              </a:rPr>
              <a:t>Respaldar archivos y </a:t>
            </a:r>
            <a:r>
              <a:rPr lang="es-ES" sz="2400" dirty="0" smtClean="0">
                <a:latin typeface="Encode Sans" panose="020B0604020202020204"/>
                <a:ea typeface="Calibri" panose="020F0502020204030204" pitchFamily="34" charset="0"/>
              </a:rPr>
              <a:t>directorios </a:t>
            </a:r>
            <a:r>
              <a:rPr lang="es-ES" sz="2400" dirty="0">
                <a:latin typeface="Encode Sans" panose="020B0604020202020204"/>
                <a:ea typeface="Calibri" panose="020F0502020204030204" pitchFamily="34" charset="0"/>
              </a:rPr>
              <a:t>en </a:t>
            </a:r>
            <a:r>
              <a:rPr lang="es-ES" sz="2400" dirty="0" smtClean="0">
                <a:latin typeface="Encode Sans" panose="020B0604020202020204"/>
                <a:ea typeface="Calibri" panose="020F0502020204030204" pitchFamily="34" charset="0"/>
              </a:rPr>
              <a:t>repositorio.</a:t>
            </a:r>
            <a:endParaRPr lang="es-ES" sz="2400" dirty="0">
              <a:latin typeface="Encode Sans" panose="020B0604020202020204"/>
              <a:ea typeface="Calibri" panose="020F0502020204030204" pitchFamily="34" charset="0"/>
            </a:endParaRPr>
          </a:p>
        </p:txBody>
      </p:sp>
    </p:spTree>
    <p:extLst>
      <p:ext uri="{BB962C8B-B14F-4D97-AF65-F5344CB8AC3E}">
        <p14:creationId xmlns:p14="http://schemas.microsoft.com/office/powerpoint/2010/main" val="37250344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464024" y="3332920"/>
            <a:ext cx="11375327" cy="2382456"/>
          </a:xfrm>
          <a:prstGeom prst="rect">
            <a:avLst/>
          </a:prstGeom>
          <a:noFill/>
          <a:ln>
            <a:noFill/>
          </a:ln>
        </p:spPr>
        <p:txBody>
          <a:bodyPr spcFirstLastPara="1" wrap="square" lIns="121900" tIns="121900" rIns="121900" bIns="121900" anchor="ctr" anchorCtr="0">
            <a:noAutofit/>
          </a:bodyPr>
          <a:lstStyle/>
          <a:p>
            <a:r>
              <a:rPr lang="es-MX" sz="2400" b="1" dirty="0" smtClean="0">
                <a:latin typeface="Encode Sans" panose="020B0604020202020204"/>
                <a:ea typeface="Calibri" panose="020F0502020204030204" pitchFamily="34" charset="0"/>
              </a:rPr>
              <a:t>Crear repositorio</a:t>
            </a:r>
            <a:endParaRPr lang="es-AR" sz="2400" b="1" dirty="0">
              <a:latin typeface="Encode Sans" panose="020B0604020202020204"/>
              <a:ea typeface="Calibri" panose="020F0502020204030204" pitchFamily="34" charset="0"/>
            </a:endParaRPr>
          </a:p>
          <a:p>
            <a:endParaRPr lang="es-ES" dirty="0">
              <a:latin typeface="Encode Sans" panose="020B0604020202020204"/>
              <a:ea typeface="Calibri" panose="020F0502020204030204" pitchFamily="34" charset="0"/>
            </a:endParaRPr>
          </a:p>
          <a:p>
            <a:pPr marL="285750" indent="-285750">
              <a:buFont typeface="Arial" panose="020B0604020202020204" pitchFamily="34" charset="0"/>
              <a:buChar char="•"/>
            </a:pPr>
            <a:r>
              <a:rPr lang="es-ES" sz="2400" dirty="0" smtClean="0">
                <a:latin typeface="Encode Sans" panose="020B0604020202020204"/>
                <a:ea typeface="Calibri" panose="020F0502020204030204" pitchFamily="34" charset="0"/>
              </a:rPr>
              <a:t>Según la situación en la que inicia el proyecto se pueden dar dos casos.</a:t>
            </a:r>
          </a:p>
          <a:p>
            <a:pPr marL="285750" indent="-285750">
              <a:buFont typeface="Arial" panose="020B0604020202020204" pitchFamily="34" charset="0"/>
              <a:buChar char="•"/>
            </a:pPr>
            <a:endParaRPr lang="es-ES" sz="2400" dirty="0" smtClean="0">
              <a:latin typeface="Encode Sans" panose="020B0604020202020204"/>
              <a:ea typeface="Calibri" panose="020F0502020204030204" pitchFamily="34" charset="0"/>
            </a:endParaRPr>
          </a:p>
          <a:p>
            <a:pPr marL="800100" lvl="1" indent="-342900">
              <a:buFont typeface="Arial" pitchFamily="34" charset="0"/>
              <a:buChar char="•"/>
            </a:pPr>
            <a:r>
              <a:rPr lang="es-ES" sz="2400" dirty="0">
                <a:latin typeface="Encode Sans" panose="020B0604020202020204"/>
                <a:ea typeface="Calibri" panose="020F0502020204030204" pitchFamily="34" charset="0"/>
              </a:rPr>
              <a:t>E</a:t>
            </a:r>
            <a:r>
              <a:rPr lang="es-ES" sz="2400" dirty="0" smtClean="0">
                <a:latin typeface="Encode Sans" panose="020B0604020202020204"/>
                <a:ea typeface="Calibri" panose="020F0502020204030204" pitchFamily="34" charset="0"/>
              </a:rPr>
              <a:t>l proyecto puede estar en curso por consiguiente se clona el repositorio localmente.</a:t>
            </a:r>
          </a:p>
          <a:p>
            <a:pPr marL="2171700" lvl="4" indent="-342900">
              <a:buFont typeface="Arial" pitchFamily="34" charset="0"/>
              <a:buChar char="•"/>
            </a:pPr>
            <a:endParaRPr lang="es-ES" sz="2400" dirty="0">
              <a:latin typeface="Encode Sans" panose="020B0604020202020204"/>
              <a:ea typeface="Calibri" panose="020F0502020204030204" pitchFamily="34" charset="0"/>
            </a:endParaRPr>
          </a:p>
          <a:p>
            <a:pPr lvl="4"/>
            <a:endParaRPr lang="es-ES" sz="2400" dirty="0" smtClean="0">
              <a:latin typeface="Encode Sans" panose="020B0604020202020204"/>
              <a:ea typeface="Calibri" panose="020F0502020204030204" pitchFamily="34" charset="0"/>
            </a:endParaRPr>
          </a:p>
          <a:p>
            <a:pPr marL="800100" lvl="1" indent="-342900">
              <a:buFont typeface="Arial" pitchFamily="34" charset="0"/>
              <a:buChar char="•"/>
            </a:pPr>
            <a:r>
              <a:rPr lang="es-ES" sz="2400" dirty="0" smtClean="0">
                <a:latin typeface="Encode Sans" panose="020B0604020202020204"/>
                <a:ea typeface="Calibri" panose="020F0502020204030204" pitchFamily="34" charset="0"/>
              </a:rPr>
              <a:t>El proyecto comienza desde cero.</a:t>
            </a:r>
          </a:p>
          <a:p>
            <a:pPr marL="800100" lvl="1" indent="-342900">
              <a:buFont typeface="Arial" pitchFamily="34" charset="0"/>
              <a:buChar char="•"/>
            </a:pPr>
            <a:endParaRPr lang="es-ES" sz="2400" dirty="0">
              <a:latin typeface="Encode Sans" panose="020B0604020202020204"/>
              <a:ea typeface="Calibri" panose="020F0502020204030204" pitchFamily="34" charset="0"/>
            </a:endParaRPr>
          </a:p>
          <a:p>
            <a:pPr marL="1257300" lvl="2" indent="-342900">
              <a:buFont typeface="Arial" pitchFamily="34" charset="0"/>
              <a:buChar char="•"/>
            </a:pPr>
            <a:endParaRPr lang="es-ES" sz="2400" dirty="0" smtClean="0">
              <a:latin typeface="Encode Sans" panose="020B0604020202020204"/>
              <a:ea typeface="Calibri" panose="020F0502020204030204" pitchFamily="34" charset="0"/>
            </a:endParaRPr>
          </a:p>
          <a:p>
            <a:pPr marL="285750" indent="-285750">
              <a:buFont typeface="Arial" panose="020B0604020202020204" pitchFamily="34" charset="0"/>
              <a:buChar char="•"/>
            </a:pPr>
            <a:endParaRPr lang="es-ES" sz="2400" dirty="0">
              <a:latin typeface="Encode Sans" panose="020B0604020202020204"/>
              <a:ea typeface="Calibri" panose="020F0502020204030204" pitchFamily="34" charset="0"/>
            </a:endParaRP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3037" y="5715376"/>
            <a:ext cx="1810958" cy="778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3793" y="4190475"/>
            <a:ext cx="1811349" cy="843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53779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Crear repositorio</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020" y="1928775"/>
            <a:ext cx="7137783" cy="3339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7553" y="4414657"/>
            <a:ext cx="6817886" cy="2106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1216" y="5720310"/>
            <a:ext cx="8814223" cy="1053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81780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Flujo de trabajo</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385319" y="2032202"/>
            <a:ext cx="11375327" cy="2382456"/>
          </a:xfrm>
          <a:prstGeom prst="rect">
            <a:avLst/>
          </a:prstGeom>
          <a:noFill/>
          <a:ln>
            <a:noFill/>
          </a:ln>
        </p:spPr>
        <p:txBody>
          <a:bodyPr spcFirstLastPara="1" wrap="square" lIns="121900" tIns="121900" rIns="121900" bIns="121900" anchor="ctr" anchorCtr="0">
            <a:noAutofit/>
          </a:bodyPr>
          <a:lstStyle/>
          <a:p>
            <a:r>
              <a:rPr lang="es-ES" sz="2400" dirty="0" smtClean="0">
                <a:latin typeface="Encode Sans" panose="020B0604020202020204"/>
                <a:ea typeface="Calibri" panose="020F0502020204030204" pitchFamily="34" charset="0"/>
              </a:rPr>
              <a:t>Cuando se ejecuta el comando «</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 </a:t>
            </a:r>
            <a:r>
              <a:rPr lang="es-ES" sz="2400" dirty="0" err="1" smtClean="0">
                <a:latin typeface="Encode Sans" panose="020B0604020202020204"/>
                <a:ea typeface="Calibri" panose="020F0502020204030204" pitchFamily="34" charset="0"/>
              </a:rPr>
              <a:t>init</a:t>
            </a:r>
            <a:r>
              <a:rPr lang="es-ES" sz="2400" dirty="0" smtClean="0">
                <a:latin typeface="Encode Sans" panose="020B0604020202020204"/>
                <a:ea typeface="Calibri" panose="020F0502020204030204" pitchFamily="34" charset="0"/>
              </a:rPr>
              <a:t>» se informa a </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 que a dicho directorio sobre el cual uno esta parado lo tendrá que tratar de ahora en más como un repositorio y para que pueda hacer eso y darle los correspondientes seguimientos en lo relacionado a los cambios que surjan en esta, genera una serie de directorios y archivos que serán utilizados por </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 como se observa en la imagen.</a:t>
            </a:r>
          </a:p>
          <a:p>
            <a:endParaRPr lang="es-ES" sz="2400" dirty="0">
              <a:latin typeface="Encode Sans" panose="020B0604020202020204"/>
              <a:ea typeface="Calibri" panose="020F0502020204030204" pitchFamily="34" charset="0"/>
            </a:endParaRP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3429" y="4121979"/>
            <a:ext cx="47244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9780" y="4121979"/>
            <a:ext cx="360045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Flecha curvada hacia la derecha"/>
          <p:cNvSpPr/>
          <p:nvPr/>
        </p:nvSpPr>
        <p:spPr>
          <a:xfrm rot="16805724">
            <a:off x="4636506" y="4114055"/>
            <a:ext cx="731520" cy="344236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Tree>
    <p:extLst>
      <p:ext uri="{BB962C8B-B14F-4D97-AF65-F5344CB8AC3E}">
        <p14:creationId xmlns:p14="http://schemas.microsoft.com/office/powerpoint/2010/main" val="17843812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15141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AR" sz="4000" b="1" kern="0" dirty="0" err="1" smtClean="0">
                <a:solidFill>
                  <a:srgbClr val="FDE23D"/>
                </a:solidFill>
                <a:latin typeface="Encode Sans"/>
                <a:sym typeface="Encode Sans"/>
              </a:rPr>
              <a:t>Git</a:t>
            </a:r>
            <a:r>
              <a:rPr lang="es-AR" sz="4000" b="1" kern="0" dirty="0" smtClean="0">
                <a:solidFill>
                  <a:srgbClr val="FDE23D"/>
                </a:solidFill>
                <a:latin typeface="Encode Sans"/>
                <a:sym typeface="Encode Sans"/>
              </a:rPr>
              <a:t> </a:t>
            </a:r>
            <a:r>
              <a:rPr lang="es-AR" sz="4000" b="1" kern="0" dirty="0">
                <a:solidFill>
                  <a:srgbClr val="FDE23D"/>
                </a:solidFill>
                <a:latin typeface="Encode Sans"/>
                <a:sym typeface="Encode Sans"/>
              </a:rPr>
              <a:t>- Introducción</a:t>
            </a:r>
          </a:p>
        </p:txBody>
      </p:sp>
      <p:pic>
        <p:nvPicPr>
          <p:cNvPr id="10" name="Imagen 9">
            <a:extLst>
              <a:ext uri="{FF2B5EF4-FFF2-40B4-BE49-F238E27FC236}">
                <a16:creationId xmlns="" xmlns:a16="http://schemas.microsoft.com/office/drawing/2014/main" id="{B2FD49EE-6BC8-4D7F-B396-FA60460C3BD5}"/>
              </a:ext>
            </a:extLst>
          </p:cNvPr>
          <p:cNvPicPr>
            <a:picLocks noChangeAspect="1"/>
          </p:cNvPicPr>
          <p:nvPr/>
        </p:nvPicPr>
        <p:blipFill>
          <a:blip r:embed="rId3"/>
          <a:stretch>
            <a:fillRect/>
          </a:stretch>
        </p:blipFill>
        <p:spPr>
          <a:xfrm>
            <a:off x="2298089" y="2200934"/>
            <a:ext cx="7877175" cy="4200525"/>
          </a:xfrm>
          <a:prstGeom prst="rect">
            <a:avLst/>
          </a:prstGeom>
        </p:spPr>
      </p:pic>
    </p:spTree>
    <p:extLst>
      <p:ext uri="{BB962C8B-B14F-4D97-AF65-F5344CB8AC3E}">
        <p14:creationId xmlns:p14="http://schemas.microsoft.com/office/powerpoint/2010/main" val="9686505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Flujo de trabajo</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385319" y="2032202"/>
            <a:ext cx="11375327" cy="2382456"/>
          </a:xfrm>
          <a:prstGeom prst="rect">
            <a:avLst/>
          </a:prstGeom>
          <a:noFill/>
          <a:ln>
            <a:noFill/>
          </a:ln>
        </p:spPr>
        <p:txBody>
          <a:bodyPr spcFirstLastPara="1" wrap="square" lIns="121900" tIns="121900" rIns="121900" bIns="121900" anchor="ctr" anchorCtr="0">
            <a:noAutofit/>
          </a:bodyPr>
          <a:lstStyle/>
          <a:p>
            <a:r>
              <a:rPr lang="es-ES" sz="2400" dirty="0" smtClean="0">
                <a:latin typeface="Encode Sans" panose="020B0604020202020204"/>
                <a:ea typeface="Calibri" panose="020F0502020204030204" pitchFamily="34" charset="0"/>
              </a:rPr>
              <a:t>Además se tendrá que nuestro flujo de trabajo producto de nuestro comando «</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 </a:t>
            </a:r>
            <a:r>
              <a:rPr lang="es-ES" sz="2400" dirty="0" err="1" smtClean="0">
                <a:latin typeface="Encode Sans" panose="020B0604020202020204"/>
                <a:ea typeface="Calibri" panose="020F0502020204030204" pitchFamily="34" charset="0"/>
              </a:rPr>
              <a:t>init</a:t>
            </a:r>
            <a:r>
              <a:rPr lang="es-ES" sz="2400" dirty="0" smtClean="0">
                <a:latin typeface="Encode Sans" panose="020B0604020202020204"/>
                <a:ea typeface="Calibri" panose="020F0502020204030204" pitchFamily="34" charset="0"/>
              </a:rPr>
              <a:t>» genera dos áreas o espacios de trabajo aunque uno no lo pueda ver y estas áreas son:</a:t>
            </a:r>
            <a:endParaRPr lang="es-ES" sz="2400" dirty="0">
              <a:latin typeface="Encode Sans" panose="020B0604020202020204"/>
              <a:ea typeface="Calibri" panose="020F0502020204030204" pitchFamily="34" charset="0"/>
            </a:endParaRPr>
          </a:p>
        </p:txBody>
      </p:sp>
      <p:sp>
        <p:nvSpPr>
          <p:cNvPr id="3" name="2 Rectángulo"/>
          <p:cNvSpPr/>
          <p:nvPr/>
        </p:nvSpPr>
        <p:spPr>
          <a:xfrm>
            <a:off x="2906973" y="3643952"/>
            <a:ext cx="1692323" cy="77070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Directorio De Trabajo</a:t>
            </a:r>
            <a:endParaRPr lang="es-AR" dirty="0"/>
          </a:p>
        </p:txBody>
      </p:sp>
      <p:sp>
        <p:nvSpPr>
          <p:cNvPr id="12" name="11 Rectángulo"/>
          <p:cNvSpPr/>
          <p:nvPr/>
        </p:nvSpPr>
        <p:spPr>
          <a:xfrm>
            <a:off x="4942764" y="4724399"/>
            <a:ext cx="1692323" cy="77070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Staging</a:t>
            </a:r>
            <a:r>
              <a:rPr lang="es-ES" dirty="0" smtClean="0"/>
              <a:t> </a:t>
            </a:r>
            <a:r>
              <a:rPr lang="es-ES" dirty="0" err="1" smtClean="0"/>
              <a:t>Area</a:t>
            </a:r>
            <a:endParaRPr lang="es-AR" dirty="0"/>
          </a:p>
        </p:txBody>
      </p:sp>
      <p:sp>
        <p:nvSpPr>
          <p:cNvPr id="13" name="12 Rectángulo"/>
          <p:cNvSpPr/>
          <p:nvPr/>
        </p:nvSpPr>
        <p:spPr>
          <a:xfrm>
            <a:off x="7251511" y="5647505"/>
            <a:ext cx="1692323" cy="77070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Repositorio Local</a:t>
            </a:r>
            <a:endParaRPr lang="es-AR" dirty="0"/>
          </a:p>
        </p:txBody>
      </p:sp>
      <p:sp>
        <p:nvSpPr>
          <p:cNvPr id="4" name="3 Documento"/>
          <p:cNvSpPr/>
          <p:nvPr/>
        </p:nvSpPr>
        <p:spPr>
          <a:xfrm>
            <a:off x="5295331" y="3643952"/>
            <a:ext cx="777651" cy="54591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14 Documento"/>
          <p:cNvSpPr/>
          <p:nvPr/>
        </p:nvSpPr>
        <p:spPr>
          <a:xfrm>
            <a:off x="6246261" y="3857374"/>
            <a:ext cx="777651" cy="54591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15 Documento"/>
          <p:cNvSpPr/>
          <p:nvPr/>
        </p:nvSpPr>
        <p:spPr>
          <a:xfrm>
            <a:off x="7230903" y="3523396"/>
            <a:ext cx="777651" cy="54591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4 Flecha curvada hacia la derecha"/>
          <p:cNvSpPr/>
          <p:nvPr/>
        </p:nvSpPr>
        <p:spPr>
          <a:xfrm rot="18828455">
            <a:off x="3846552" y="4429626"/>
            <a:ext cx="638234" cy="150976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19" name="18 Flecha curvada hacia la derecha"/>
          <p:cNvSpPr/>
          <p:nvPr/>
        </p:nvSpPr>
        <p:spPr>
          <a:xfrm rot="18309971">
            <a:off x="6069628" y="5516660"/>
            <a:ext cx="626953" cy="144072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 name="6 Flecha izquierda"/>
          <p:cNvSpPr/>
          <p:nvPr/>
        </p:nvSpPr>
        <p:spPr>
          <a:xfrm>
            <a:off x="4776716" y="3916907"/>
            <a:ext cx="382138" cy="3684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7010089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Flujo de trabajo</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385319" y="2032202"/>
            <a:ext cx="11375327" cy="4491428"/>
          </a:xfrm>
          <a:prstGeom prst="rect">
            <a:avLst/>
          </a:prstGeom>
          <a:noFill/>
          <a:ln>
            <a:noFill/>
          </a:ln>
        </p:spPr>
        <p:txBody>
          <a:bodyPr spcFirstLastPara="1" wrap="square" lIns="121900" tIns="121900" rIns="121900" bIns="121900" anchor="ctr" anchorCtr="0">
            <a:noAutofit/>
          </a:bodyPr>
          <a:lstStyle/>
          <a:p>
            <a:r>
              <a:rPr lang="es-ES" sz="2400" u="sng" dirty="0" smtClean="0">
                <a:latin typeface="Encode Sans" panose="020B0604020202020204"/>
                <a:ea typeface="Calibri" panose="020F0502020204030204" pitchFamily="34" charset="0"/>
              </a:rPr>
              <a:t>Directorio de trabajo</a:t>
            </a:r>
            <a:r>
              <a:rPr lang="es-ES" sz="2400" dirty="0" smtClean="0">
                <a:latin typeface="Encode Sans" panose="020B0604020202020204"/>
                <a:ea typeface="Calibri" panose="020F0502020204030204" pitchFamily="34" charset="0"/>
              </a:rPr>
              <a:t>: Es el directorio donde el programador va realizando el agregado de todo los archivos y demás cuestiones en el desarrollo del proyecto.</a:t>
            </a:r>
          </a:p>
          <a:p>
            <a:endParaRPr lang="es-ES" sz="2400" dirty="0">
              <a:latin typeface="Encode Sans" panose="020B0604020202020204"/>
              <a:ea typeface="Calibri" panose="020F0502020204030204" pitchFamily="34" charset="0"/>
            </a:endParaRPr>
          </a:p>
          <a:p>
            <a:r>
              <a:rPr lang="es-ES" sz="2400" u="sng" dirty="0" err="1" smtClean="0">
                <a:latin typeface="Encode Sans" panose="020B0604020202020204"/>
                <a:ea typeface="Calibri" panose="020F0502020204030204" pitchFamily="34" charset="0"/>
              </a:rPr>
              <a:t>Staging</a:t>
            </a:r>
            <a:r>
              <a:rPr lang="es-ES" sz="2400" u="sng" dirty="0" smtClean="0">
                <a:latin typeface="Encode Sans" panose="020B0604020202020204"/>
                <a:ea typeface="Calibri" panose="020F0502020204030204" pitchFamily="34" charset="0"/>
              </a:rPr>
              <a:t> </a:t>
            </a:r>
            <a:r>
              <a:rPr lang="es-ES" sz="2400" u="sng" dirty="0" err="1" smtClean="0">
                <a:latin typeface="Encode Sans" panose="020B0604020202020204"/>
                <a:ea typeface="Calibri" panose="020F0502020204030204" pitchFamily="34" charset="0"/>
              </a:rPr>
              <a:t>Area</a:t>
            </a:r>
            <a:r>
              <a:rPr lang="es-ES" sz="2400" u="sng" dirty="0" smtClean="0">
                <a:latin typeface="Encode Sans" panose="020B0604020202020204"/>
                <a:ea typeface="Calibri" panose="020F0502020204030204" pitchFamily="34" charset="0"/>
              </a:rPr>
              <a:t> o repositorio temporal</a:t>
            </a:r>
            <a:r>
              <a:rPr lang="es-ES" sz="2400" dirty="0" smtClean="0">
                <a:latin typeface="Encode Sans" panose="020B0604020202020204"/>
                <a:ea typeface="Calibri" panose="020F0502020204030204" pitchFamily="34" charset="0"/>
              </a:rPr>
              <a:t>: Es el espacio de trabajo temporal donde el programador va guardando todos aquellos archivos que fue modificando, eliminando, nuevos archivos de códigos generados en el proceso de programación, además de saber el estado en el que estos se encuentra dentro del repositorio y el comando que nos permite enviar el archivo a dicha área es «</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 </a:t>
            </a:r>
            <a:r>
              <a:rPr lang="es-ES" sz="2400" dirty="0" err="1" smtClean="0">
                <a:latin typeface="Encode Sans" panose="020B0604020202020204"/>
                <a:ea typeface="Calibri" panose="020F0502020204030204" pitchFamily="34" charset="0"/>
              </a:rPr>
              <a:t>add</a:t>
            </a:r>
            <a:r>
              <a:rPr lang="es-ES" sz="2400" dirty="0" smtClean="0">
                <a:latin typeface="Encode Sans" panose="020B0604020202020204"/>
                <a:ea typeface="Calibri" panose="020F0502020204030204" pitchFamily="34" charset="0"/>
              </a:rPr>
              <a:t>.</a:t>
            </a:r>
          </a:p>
          <a:p>
            <a:endParaRPr lang="es-ES" sz="2400" dirty="0">
              <a:latin typeface="Encode Sans" panose="020B0604020202020204"/>
              <a:ea typeface="Calibri" panose="020F0502020204030204" pitchFamily="34" charset="0"/>
            </a:endParaRPr>
          </a:p>
          <a:p>
            <a:r>
              <a:rPr lang="es-ES" sz="2400" u="sng" dirty="0" smtClean="0">
                <a:latin typeface="Encode Sans" panose="020B0604020202020204"/>
                <a:ea typeface="Calibri" panose="020F0502020204030204" pitchFamily="34" charset="0"/>
              </a:rPr>
              <a:t>Repositorio Local</a:t>
            </a:r>
            <a:r>
              <a:rPr lang="es-ES" sz="2400" dirty="0" smtClean="0">
                <a:latin typeface="Encode Sans" panose="020B0604020202020204"/>
                <a:ea typeface="Calibri" panose="020F0502020204030204" pitchFamily="34" charset="0"/>
              </a:rPr>
              <a:t>: Lugar en donde se almacenan finalmente todos los archivos fuentes que están correctos y permitirán a futuro utilizarlas para generar el programa final, son las instantáneas que se tiene de cada estado del proyecto y llegan a este espacio mediante el comando «</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 </a:t>
            </a:r>
            <a:r>
              <a:rPr lang="es-ES" sz="2400" dirty="0" err="1" smtClean="0">
                <a:latin typeface="Encode Sans" panose="020B0604020202020204"/>
                <a:ea typeface="Calibri" panose="020F0502020204030204" pitchFamily="34" charset="0"/>
              </a:rPr>
              <a:t>commit</a:t>
            </a:r>
            <a:r>
              <a:rPr lang="es-ES" sz="2400" dirty="0" smtClean="0">
                <a:latin typeface="Encode Sans" panose="020B0604020202020204"/>
                <a:ea typeface="Calibri" panose="020F0502020204030204" pitchFamily="34" charset="0"/>
              </a:rPr>
              <a:t>».</a:t>
            </a:r>
            <a:endParaRPr lang="es-ES" sz="2400" dirty="0">
              <a:latin typeface="Encode Sans" panose="020B0604020202020204"/>
              <a:ea typeface="Calibri" panose="020F0502020204030204" pitchFamily="34" charset="0"/>
            </a:endParaRPr>
          </a:p>
        </p:txBody>
      </p:sp>
    </p:spTree>
    <p:extLst>
      <p:ext uri="{BB962C8B-B14F-4D97-AF65-F5344CB8AC3E}">
        <p14:creationId xmlns:p14="http://schemas.microsoft.com/office/powerpoint/2010/main" val="26955213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Flujo de trabajo</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3" name="2 Rectángulo"/>
          <p:cNvSpPr/>
          <p:nvPr/>
        </p:nvSpPr>
        <p:spPr>
          <a:xfrm>
            <a:off x="4635554" y="2497540"/>
            <a:ext cx="1692323" cy="77070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Directorio De Trabajo</a:t>
            </a:r>
            <a:endParaRPr lang="es-AR" dirty="0"/>
          </a:p>
        </p:txBody>
      </p:sp>
      <p:sp>
        <p:nvSpPr>
          <p:cNvPr id="12" name="11 Rectángulo"/>
          <p:cNvSpPr/>
          <p:nvPr/>
        </p:nvSpPr>
        <p:spPr>
          <a:xfrm>
            <a:off x="6671345" y="3577987"/>
            <a:ext cx="1692323" cy="77070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smtClean="0"/>
              <a:t>Staging</a:t>
            </a:r>
            <a:r>
              <a:rPr lang="es-ES" dirty="0" smtClean="0"/>
              <a:t> </a:t>
            </a:r>
            <a:r>
              <a:rPr lang="es-ES" dirty="0" err="1" smtClean="0"/>
              <a:t>Area</a:t>
            </a:r>
            <a:endParaRPr lang="es-AR" dirty="0"/>
          </a:p>
        </p:txBody>
      </p:sp>
      <p:sp>
        <p:nvSpPr>
          <p:cNvPr id="13" name="12 Rectángulo"/>
          <p:cNvSpPr/>
          <p:nvPr/>
        </p:nvSpPr>
        <p:spPr>
          <a:xfrm>
            <a:off x="8980092" y="4501093"/>
            <a:ext cx="1692323" cy="77070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Repositorio Local</a:t>
            </a:r>
            <a:endParaRPr lang="es-AR" dirty="0"/>
          </a:p>
        </p:txBody>
      </p:sp>
      <p:sp>
        <p:nvSpPr>
          <p:cNvPr id="4" name="3 Documento"/>
          <p:cNvSpPr/>
          <p:nvPr/>
        </p:nvSpPr>
        <p:spPr>
          <a:xfrm>
            <a:off x="7023912" y="2497540"/>
            <a:ext cx="777651" cy="54591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14 Documento"/>
          <p:cNvSpPr/>
          <p:nvPr/>
        </p:nvSpPr>
        <p:spPr>
          <a:xfrm>
            <a:off x="7974842" y="2710962"/>
            <a:ext cx="777651" cy="54591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15 Documento"/>
          <p:cNvSpPr/>
          <p:nvPr/>
        </p:nvSpPr>
        <p:spPr>
          <a:xfrm>
            <a:off x="8959484" y="2376984"/>
            <a:ext cx="777651" cy="54591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4 Flecha curvada hacia la derecha"/>
          <p:cNvSpPr/>
          <p:nvPr/>
        </p:nvSpPr>
        <p:spPr>
          <a:xfrm rot="18828455">
            <a:off x="5575133" y="3283214"/>
            <a:ext cx="638234" cy="150976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19" name="18 Flecha curvada hacia la derecha"/>
          <p:cNvSpPr/>
          <p:nvPr/>
        </p:nvSpPr>
        <p:spPr>
          <a:xfrm rot="18309971">
            <a:off x="7798209" y="4370248"/>
            <a:ext cx="626953" cy="144072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 name="6 Flecha izquierda"/>
          <p:cNvSpPr/>
          <p:nvPr/>
        </p:nvSpPr>
        <p:spPr>
          <a:xfrm>
            <a:off x="6505297" y="2770495"/>
            <a:ext cx="382138" cy="3684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0" name="Google Shape;124;p7">
            <a:extLst>
              <a:ext uri="{FF2B5EF4-FFF2-40B4-BE49-F238E27FC236}">
                <a16:creationId xmlns="" xmlns:a16="http://schemas.microsoft.com/office/drawing/2014/main" id="{42586C2D-89D1-4B8A-9675-E07D4898191B}"/>
              </a:ext>
            </a:extLst>
          </p:cNvPr>
          <p:cNvSpPr txBox="1"/>
          <p:nvPr/>
        </p:nvSpPr>
        <p:spPr>
          <a:xfrm>
            <a:off x="2398902" y="3746270"/>
            <a:ext cx="3155736" cy="434140"/>
          </a:xfrm>
          <a:prstGeom prst="rect">
            <a:avLst/>
          </a:prstGeom>
          <a:noFill/>
          <a:ln>
            <a:noFill/>
          </a:ln>
        </p:spPr>
        <p:txBody>
          <a:bodyPr spcFirstLastPara="1" wrap="square" lIns="121900" tIns="121900" rIns="121900" bIns="121900" anchor="ctr" anchorCtr="0">
            <a:noAutofit/>
          </a:bodyPr>
          <a:lstStyle/>
          <a:p>
            <a:pPr algn="ctr"/>
            <a:r>
              <a:rPr lang="es-ES" sz="2000" dirty="0" err="1" smtClean="0">
                <a:latin typeface="Encode Sans" panose="020B0604020202020204"/>
                <a:ea typeface="Calibri" panose="020F0502020204030204" pitchFamily="34" charset="0"/>
              </a:rPr>
              <a:t>git</a:t>
            </a:r>
            <a:r>
              <a:rPr lang="es-ES" sz="2000" dirty="0" smtClean="0">
                <a:latin typeface="Encode Sans" panose="020B0604020202020204"/>
                <a:ea typeface="Calibri" panose="020F0502020204030204" pitchFamily="34" charset="0"/>
              </a:rPr>
              <a:t> </a:t>
            </a:r>
            <a:r>
              <a:rPr lang="es-ES" sz="2000" dirty="0" err="1" smtClean="0">
                <a:latin typeface="Encode Sans" panose="020B0604020202020204"/>
                <a:ea typeface="Calibri" panose="020F0502020204030204" pitchFamily="34" charset="0"/>
              </a:rPr>
              <a:t>add</a:t>
            </a:r>
            <a:r>
              <a:rPr lang="es-ES" sz="2000" dirty="0" smtClean="0">
                <a:latin typeface="Encode Sans" panose="020B0604020202020204"/>
                <a:ea typeface="Calibri" panose="020F0502020204030204" pitchFamily="34" charset="0"/>
              </a:rPr>
              <a:t> «nombre archivo»</a:t>
            </a:r>
            <a:endParaRPr lang="es-ES" sz="2000" dirty="0">
              <a:latin typeface="Encode Sans" panose="020B0604020202020204"/>
              <a:ea typeface="Calibri" panose="020F0502020204030204" pitchFamily="34" charset="0"/>
            </a:endParaRPr>
          </a:p>
        </p:txBody>
      </p:sp>
      <p:sp>
        <p:nvSpPr>
          <p:cNvPr id="21" name="Google Shape;124;p7">
            <a:extLst>
              <a:ext uri="{FF2B5EF4-FFF2-40B4-BE49-F238E27FC236}">
                <a16:creationId xmlns="" xmlns:a16="http://schemas.microsoft.com/office/drawing/2014/main" id="{42586C2D-89D1-4B8A-9675-E07D4898191B}"/>
              </a:ext>
            </a:extLst>
          </p:cNvPr>
          <p:cNvSpPr txBox="1"/>
          <p:nvPr/>
        </p:nvSpPr>
        <p:spPr>
          <a:xfrm>
            <a:off x="2634019" y="4886446"/>
            <a:ext cx="5085866" cy="434140"/>
          </a:xfrm>
          <a:prstGeom prst="rect">
            <a:avLst/>
          </a:prstGeom>
          <a:noFill/>
          <a:ln>
            <a:noFill/>
          </a:ln>
        </p:spPr>
        <p:txBody>
          <a:bodyPr spcFirstLastPara="1" wrap="square" lIns="121900" tIns="121900" rIns="121900" bIns="121900" anchor="ctr" anchorCtr="0">
            <a:noAutofit/>
          </a:bodyPr>
          <a:lstStyle/>
          <a:p>
            <a:pPr algn="ctr"/>
            <a:r>
              <a:rPr lang="es-ES" sz="2000" dirty="0" err="1" smtClean="0">
                <a:latin typeface="Encode Sans" panose="020B0604020202020204"/>
                <a:ea typeface="Calibri" panose="020F0502020204030204" pitchFamily="34" charset="0"/>
              </a:rPr>
              <a:t>git</a:t>
            </a:r>
            <a:r>
              <a:rPr lang="es-ES" sz="2000" dirty="0" smtClean="0">
                <a:latin typeface="Encode Sans" panose="020B0604020202020204"/>
                <a:ea typeface="Calibri" panose="020F0502020204030204" pitchFamily="34" charset="0"/>
              </a:rPr>
              <a:t> </a:t>
            </a:r>
            <a:r>
              <a:rPr lang="es-ES" sz="2000" dirty="0" err="1" smtClean="0">
                <a:latin typeface="Encode Sans" panose="020B0604020202020204"/>
                <a:ea typeface="Calibri" panose="020F0502020204030204" pitchFamily="34" charset="0"/>
              </a:rPr>
              <a:t>commint</a:t>
            </a:r>
            <a:r>
              <a:rPr lang="es-ES" sz="2000" dirty="0" smtClean="0">
                <a:latin typeface="Encode Sans" panose="020B0604020202020204"/>
                <a:ea typeface="Calibri" panose="020F0502020204030204" pitchFamily="34" charset="0"/>
              </a:rPr>
              <a:t> –m «comentario del </a:t>
            </a:r>
            <a:r>
              <a:rPr lang="es-ES" sz="2000" dirty="0" err="1" smtClean="0">
                <a:latin typeface="Encode Sans" panose="020B0604020202020204"/>
                <a:ea typeface="Calibri" panose="020F0502020204030204" pitchFamily="34" charset="0"/>
              </a:rPr>
              <a:t>commint</a:t>
            </a:r>
            <a:r>
              <a:rPr lang="es-ES" sz="2000" dirty="0" smtClean="0">
                <a:latin typeface="Encode Sans" panose="020B0604020202020204"/>
                <a:ea typeface="Calibri" panose="020F0502020204030204" pitchFamily="34" charset="0"/>
              </a:rPr>
              <a:t>»</a:t>
            </a:r>
            <a:endParaRPr lang="es-ES" sz="2000" dirty="0">
              <a:latin typeface="Encode Sans" panose="020B0604020202020204"/>
              <a:ea typeface="Calibri" panose="020F0502020204030204" pitchFamily="34" charset="0"/>
            </a:endParaRPr>
          </a:p>
        </p:txBody>
      </p:sp>
      <p:sp>
        <p:nvSpPr>
          <p:cNvPr id="22" name="Google Shape;124;p7">
            <a:extLst>
              <a:ext uri="{FF2B5EF4-FFF2-40B4-BE49-F238E27FC236}">
                <a16:creationId xmlns="" xmlns:a16="http://schemas.microsoft.com/office/drawing/2014/main" id="{42586C2D-89D1-4B8A-9675-E07D4898191B}"/>
              </a:ext>
            </a:extLst>
          </p:cNvPr>
          <p:cNvSpPr txBox="1"/>
          <p:nvPr/>
        </p:nvSpPr>
        <p:spPr>
          <a:xfrm>
            <a:off x="689830" y="3943027"/>
            <a:ext cx="1354231" cy="434140"/>
          </a:xfrm>
          <a:prstGeom prst="rect">
            <a:avLst/>
          </a:prstGeom>
          <a:noFill/>
          <a:ln>
            <a:noFill/>
          </a:ln>
        </p:spPr>
        <p:txBody>
          <a:bodyPr spcFirstLastPara="1" wrap="square" lIns="121900" tIns="121900" rIns="121900" bIns="121900" anchor="ctr" anchorCtr="0">
            <a:noAutofit/>
          </a:bodyPr>
          <a:lstStyle/>
          <a:p>
            <a:pPr algn="ctr"/>
            <a:r>
              <a:rPr lang="es-ES" sz="2000" b="1" dirty="0" err="1" smtClean="0">
                <a:latin typeface="Encode Sans" panose="020B0604020202020204"/>
                <a:ea typeface="Calibri" panose="020F0502020204030204" pitchFamily="34" charset="0"/>
              </a:rPr>
              <a:t>git</a:t>
            </a:r>
            <a:r>
              <a:rPr lang="es-ES" sz="2000" b="1" dirty="0" smtClean="0">
                <a:latin typeface="Encode Sans" panose="020B0604020202020204"/>
                <a:ea typeface="Calibri" panose="020F0502020204030204" pitchFamily="34" charset="0"/>
              </a:rPr>
              <a:t> </a:t>
            </a:r>
            <a:r>
              <a:rPr lang="es-ES" sz="2000" b="1" dirty="0" err="1" smtClean="0">
                <a:latin typeface="Encode Sans" panose="020B0604020202020204"/>
                <a:ea typeface="Calibri" panose="020F0502020204030204" pitchFamily="34" charset="0"/>
              </a:rPr>
              <a:t>init</a:t>
            </a:r>
            <a:endParaRPr lang="es-ES" sz="2000" b="1" dirty="0">
              <a:latin typeface="Encode Sans" panose="020B0604020202020204"/>
              <a:ea typeface="Calibri" panose="020F0502020204030204" pitchFamily="34" charset="0"/>
            </a:endParaRPr>
          </a:p>
        </p:txBody>
      </p:sp>
      <p:sp>
        <p:nvSpPr>
          <p:cNvPr id="2" name="1 Abrir llave"/>
          <p:cNvSpPr/>
          <p:nvPr/>
        </p:nvSpPr>
        <p:spPr>
          <a:xfrm>
            <a:off x="2044061" y="2188388"/>
            <a:ext cx="409433" cy="40238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23" name="Google Shape;124;p7">
            <a:extLst>
              <a:ext uri="{FF2B5EF4-FFF2-40B4-BE49-F238E27FC236}">
                <a16:creationId xmlns="" xmlns:a16="http://schemas.microsoft.com/office/drawing/2014/main" id="{42586C2D-89D1-4B8A-9675-E07D4898191B}"/>
              </a:ext>
            </a:extLst>
          </p:cNvPr>
          <p:cNvSpPr txBox="1"/>
          <p:nvPr/>
        </p:nvSpPr>
        <p:spPr>
          <a:xfrm>
            <a:off x="4385387" y="5983130"/>
            <a:ext cx="5836786" cy="434140"/>
          </a:xfrm>
          <a:prstGeom prst="rect">
            <a:avLst/>
          </a:prstGeom>
          <a:noFill/>
          <a:ln>
            <a:noFill/>
          </a:ln>
        </p:spPr>
        <p:txBody>
          <a:bodyPr spcFirstLastPara="1" wrap="square" lIns="121900" tIns="121900" rIns="121900" bIns="121900" anchor="ctr" anchorCtr="0">
            <a:noAutofit/>
          </a:bodyPr>
          <a:lstStyle/>
          <a:p>
            <a:pPr algn="ctr"/>
            <a:r>
              <a:rPr lang="es-ES" sz="2000" b="1" dirty="0" err="1" smtClean="0">
                <a:latin typeface="Encode Sans" panose="020B0604020202020204"/>
                <a:ea typeface="Calibri" panose="020F0502020204030204" pitchFamily="34" charset="0"/>
              </a:rPr>
              <a:t>git</a:t>
            </a:r>
            <a:r>
              <a:rPr lang="es-ES" sz="2000" b="1" dirty="0" smtClean="0">
                <a:latin typeface="Encode Sans" panose="020B0604020202020204"/>
                <a:ea typeface="Calibri" panose="020F0502020204030204" pitchFamily="34" charset="0"/>
              </a:rPr>
              <a:t> </a:t>
            </a:r>
            <a:r>
              <a:rPr lang="es-ES" sz="2000" b="1" dirty="0" err="1" smtClean="0">
                <a:latin typeface="Encode Sans" panose="020B0604020202020204"/>
                <a:ea typeface="Calibri" panose="020F0502020204030204" pitchFamily="34" charset="0"/>
              </a:rPr>
              <a:t>commint</a:t>
            </a:r>
            <a:r>
              <a:rPr lang="es-ES" sz="2000" b="1" dirty="0" smtClean="0">
                <a:latin typeface="Encode Sans" panose="020B0604020202020204"/>
                <a:ea typeface="Calibri" panose="020F0502020204030204" pitchFamily="34" charset="0"/>
              </a:rPr>
              <a:t> –am «comentario del </a:t>
            </a:r>
            <a:r>
              <a:rPr lang="es-ES" sz="2000" b="1" dirty="0" err="1" smtClean="0">
                <a:latin typeface="Encode Sans" panose="020B0604020202020204"/>
                <a:ea typeface="Calibri" panose="020F0502020204030204" pitchFamily="34" charset="0"/>
              </a:rPr>
              <a:t>commint</a:t>
            </a:r>
            <a:r>
              <a:rPr lang="es-ES" sz="2000" b="1" dirty="0" smtClean="0">
                <a:latin typeface="Encode Sans" panose="020B0604020202020204"/>
                <a:ea typeface="Calibri" panose="020F0502020204030204" pitchFamily="34" charset="0"/>
              </a:rPr>
              <a:t>»</a:t>
            </a:r>
            <a:endParaRPr lang="es-ES" sz="2000" b="1" dirty="0">
              <a:latin typeface="Encode Sans" panose="020B0604020202020204"/>
              <a:ea typeface="Calibri" panose="020F0502020204030204" pitchFamily="34" charset="0"/>
            </a:endParaRPr>
          </a:p>
        </p:txBody>
      </p:sp>
      <p:sp>
        <p:nvSpPr>
          <p:cNvPr id="24" name="23 Documento"/>
          <p:cNvSpPr/>
          <p:nvPr/>
        </p:nvSpPr>
        <p:spPr>
          <a:xfrm>
            <a:off x="8723058" y="3654385"/>
            <a:ext cx="777651" cy="545911"/>
          </a:xfrm>
          <a:prstGeom prst="flowChartDocumen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5" name="24 Documento"/>
          <p:cNvSpPr/>
          <p:nvPr/>
        </p:nvSpPr>
        <p:spPr>
          <a:xfrm>
            <a:off x="10932461" y="4613490"/>
            <a:ext cx="777651" cy="545911"/>
          </a:xfrm>
          <a:prstGeom prst="flowChartDocumen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OK</a:t>
            </a:r>
            <a:endParaRPr lang="es-AR" dirty="0"/>
          </a:p>
        </p:txBody>
      </p:sp>
      <p:sp>
        <p:nvSpPr>
          <p:cNvPr id="26" name="25 Documento"/>
          <p:cNvSpPr/>
          <p:nvPr/>
        </p:nvSpPr>
        <p:spPr>
          <a:xfrm>
            <a:off x="11084861" y="4765890"/>
            <a:ext cx="777651" cy="545911"/>
          </a:xfrm>
          <a:prstGeom prst="flowChartDocumen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OK</a:t>
            </a:r>
            <a:endParaRPr lang="es-AR" dirty="0"/>
          </a:p>
        </p:txBody>
      </p:sp>
      <p:sp>
        <p:nvSpPr>
          <p:cNvPr id="27" name="26 Documento"/>
          <p:cNvSpPr/>
          <p:nvPr/>
        </p:nvSpPr>
        <p:spPr>
          <a:xfrm>
            <a:off x="11237261" y="4918290"/>
            <a:ext cx="777651" cy="545911"/>
          </a:xfrm>
          <a:prstGeom prst="flowChartDocumen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OK</a:t>
            </a:r>
            <a:endParaRPr lang="es-AR" dirty="0"/>
          </a:p>
        </p:txBody>
      </p:sp>
    </p:spTree>
    <p:extLst>
      <p:ext uri="{BB962C8B-B14F-4D97-AF65-F5344CB8AC3E}">
        <p14:creationId xmlns:p14="http://schemas.microsoft.com/office/powerpoint/2010/main" val="221916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Flujo de trabajo</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9343" y="2572246"/>
            <a:ext cx="9520177" cy="3684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90246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Flujo de trabajo</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385319" y="2032202"/>
            <a:ext cx="11375327" cy="4505076"/>
          </a:xfrm>
          <a:prstGeom prst="rect">
            <a:avLst/>
          </a:prstGeom>
          <a:noFill/>
          <a:ln>
            <a:noFill/>
          </a:ln>
        </p:spPr>
        <p:txBody>
          <a:bodyPr spcFirstLastPara="1" wrap="square" lIns="121900" tIns="121900" rIns="121900" bIns="121900" anchor="ctr" anchorCtr="0">
            <a:noAutofit/>
          </a:bodyPr>
          <a:lstStyle/>
          <a:p>
            <a:r>
              <a:rPr lang="es-ES" sz="2400" dirty="0" smtClean="0">
                <a:latin typeface="Encode Sans" panose="020B0604020202020204"/>
                <a:ea typeface="Calibri" panose="020F0502020204030204" pitchFamily="34" charset="0"/>
              </a:rPr>
              <a:t>Ejecutando el siguiente comando veremos el estado de nuestro repositorio de seguimiento, nuestro proyecto contienen dos nuevos directorios y tres nuevos archivos, un </a:t>
            </a:r>
            <a:r>
              <a:rPr lang="es-ES" sz="2400" dirty="0" err="1" smtClean="0">
                <a:latin typeface="Encode Sans" panose="020B0604020202020204"/>
                <a:ea typeface="Calibri" panose="020F0502020204030204" pitchFamily="34" charset="0"/>
              </a:rPr>
              <a:t>html</a:t>
            </a:r>
            <a:r>
              <a:rPr lang="es-ES" sz="2400" dirty="0" smtClean="0">
                <a:latin typeface="Encode Sans" panose="020B0604020202020204"/>
                <a:ea typeface="Calibri" panose="020F0502020204030204" pitchFamily="34" charset="0"/>
              </a:rPr>
              <a:t>, un </a:t>
            </a:r>
            <a:r>
              <a:rPr lang="es-ES" sz="2400" dirty="0" err="1" smtClean="0">
                <a:latin typeface="Encode Sans" panose="020B0604020202020204"/>
                <a:ea typeface="Calibri" panose="020F0502020204030204" pitchFamily="34" charset="0"/>
              </a:rPr>
              <a:t>js</a:t>
            </a:r>
            <a:r>
              <a:rPr lang="es-ES" sz="2400" dirty="0" smtClean="0">
                <a:latin typeface="Encode Sans" panose="020B0604020202020204"/>
                <a:ea typeface="Calibri" panose="020F0502020204030204" pitchFamily="34" charset="0"/>
              </a:rPr>
              <a:t> y un </a:t>
            </a:r>
            <a:r>
              <a:rPr lang="es-ES" sz="2400" dirty="0" err="1" smtClean="0">
                <a:latin typeface="Encode Sans" panose="020B0604020202020204"/>
                <a:ea typeface="Calibri" panose="020F0502020204030204" pitchFamily="34" charset="0"/>
              </a:rPr>
              <a:t>css</a:t>
            </a:r>
            <a:r>
              <a:rPr lang="es-ES" sz="2400" dirty="0" smtClean="0">
                <a:latin typeface="Encode Sans" panose="020B0604020202020204"/>
                <a:ea typeface="Calibri" panose="020F0502020204030204" pitchFamily="34" charset="0"/>
              </a:rPr>
              <a:t>. Ejecutaremos en consola el comando «</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 status –s» y obtendremos la siguiente respuesta.</a:t>
            </a:r>
          </a:p>
          <a:p>
            <a:endParaRPr lang="es-ES" sz="2400" dirty="0" smtClean="0">
              <a:latin typeface="Encode Sans" panose="020B0604020202020204"/>
              <a:ea typeface="Calibri" panose="020F0502020204030204" pitchFamily="34" charset="0"/>
            </a:endParaRPr>
          </a:p>
          <a:p>
            <a:endParaRPr lang="es-ES" sz="2400" dirty="0" smtClean="0">
              <a:latin typeface="Encode Sans" panose="020B0604020202020204"/>
              <a:ea typeface="Calibri" panose="020F0502020204030204" pitchFamily="34" charset="0"/>
            </a:endParaRPr>
          </a:p>
          <a:p>
            <a:endParaRPr lang="es-ES" sz="2400" dirty="0">
              <a:latin typeface="Encode Sans" panose="020B0604020202020204"/>
              <a:ea typeface="Calibri" panose="020F0502020204030204" pitchFamily="34" charset="0"/>
            </a:endParaRPr>
          </a:p>
          <a:p>
            <a:endParaRPr lang="es-ES" sz="2400" dirty="0" smtClean="0">
              <a:latin typeface="Encode Sans" panose="020B0604020202020204"/>
              <a:ea typeface="Calibri" panose="020F0502020204030204" pitchFamily="34" charset="0"/>
            </a:endParaRPr>
          </a:p>
          <a:p>
            <a:endParaRPr lang="es-ES" sz="2400" dirty="0">
              <a:latin typeface="Encode Sans" panose="020B0604020202020204"/>
              <a:ea typeface="Calibri" panose="020F0502020204030204" pitchFamily="34" charset="0"/>
            </a:endParaRPr>
          </a:p>
          <a:p>
            <a:endParaRPr lang="es-ES" sz="2400" dirty="0" smtClean="0">
              <a:latin typeface="Encode Sans" panose="020B0604020202020204"/>
              <a:ea typeface="Calibri" panose="020F0502020204030204" pitchFamily="34" charset="0"/>
            </a:endParaRPr>
          </a:p>
          <a:p>
            <a:endParaRPr lang="es-ES" sz="2400" dirty="0">
              <a:latin typeface="Encode Sans" panose="020B0604020202020204"/>
              <a:ea typeface="Calibri" panose="020F0502020204030204" pitchFamily="34" charset="0"/>
            </a:endParaRPr>
          </a:p>
          <a:p>
            <a:r>
              <a:rPr lang="es-ES" sz="2400" dirty="0" smtClean="0">
                <a:latin typeface="Encode Sans" panose="020B0604020202020204"/>
                <a:ea typeface="Calibri" panose="020F0502020204030204" pitchFamily="34" charset="0"/>
              </a:rPr>
              <a:t>Se obtiene información de nuestro repositorio donde nos informa de archivos y directorios que no se encuentran en repositorio de seguimiento.</a:t>
            </a:r>
            <a:endParaRPr lang="es-ES" sz="2400" dirty="0">
              <a:latin typeface="Encode Sans" panose="020B0604020202020204"/>
              <a:ea typeface="Calibri" panose="020F0502020204030204" pitchFamily="34" charset="0"/>
            </a:endParaRP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2066" y="3465774"/>
            <a:ext cx="8769540" cy="2288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05094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Flujo de trabajo</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464024" y="2035288"/>
            <a:ext cx="11375327" cy="4495486"/>
          </a:xfrm>
          <a:prstGeom prst="rect">
            <a:avLst/>
          </a:prstGeom>
          <a:noFill/>
          <a:ln>
            <a:noFill/>
          </a:ln>
        </p:spPr>
        <p:txBody>
          <a:bodyPr spcFirstLastPara="1" wrap="square" lIns="121900" tIns="121900" rIns="121900" bIns="121900" anchor="ctr" anchorCtr="0">
            <a:noAutofit/>
          </a:bodyPr>
          <a:lstStyle/>
          <a:p>
            <a:r>
              <a:rPr lang="es-ES" sz="2400" dirty="0" smtClean="0">
                <a:latin typeface="Encode Sans" panose="020B0604020202020204"/>
                <a:ea typeface="Calibri" panose="020F0502020204030204" pitchFamily="34" charset="0"/>
              </a:rPr>
              <a:t>Ejecutando el siguiente comando vamos a indicar que realice el seguimiento de un archivo en concreto, en este caso le diremos que le haga un seguimiento a index.html.</a:t>
            </a:r>
          </a:p>
          <a:p>
            <a:endParaRPr lang="es-ES" sz="2400" dirty="0" smtClean="0">
              <a:latin typeface="Encode Sans" panose="020B0604020202020204"/>
              <a:ea typeface="Calibri" panose="020F0502020204030204" pitchFamily="34" charset="0"/>
            </a:endParaRPr>
          </a:p>
          <a:p>
            <a:endParaRPr lang="es-ES" sz="2400" dirty="0" smtClean="0">
              <a:latin typeface="Encode Sans" panose="020B0604020202020204"/>
              <a:ea typeface="Calibri" panose="020F0502020204030204" pitchFamily="34" charset="0"/>
            </a:endParaRPr>
          </a:p>
          <a:p>
            <a:endParaRPr lang="es-ES" sz="2400" dirty="0" smtClean="0">
              <a:latin typeface="Encode Sans" panose="020B0604020202020204"/>
              <a:ea typeface="Calibri" panose="020F0502020204030204" pitchFamily="34" charset="0"/>
            </a:endParaRPr>
          </a:p>
          <a:p>
            <a:endParaRPr lang="es-ES" sz="2400" dirty="0">
              <a:latin typeface="Encode Sans" panose="020B0604020202020204"/>
              <a:ea typeface="Calibri" panose="020F0502020204030204" pitchFamily="34" charset="0"/>
            </a:endParaRPr>
          </a:p>
          <a:p>
            <a:endParaRPr lang="es-ES" sz="2400" dirty="0">
              <a:latin typeface="Encode Sans" panose="020B0604020202020204"/>
              <a:ea typeface="Calibri" panose="020F0502020204030204" pitchFamily="34" charset="0"/>
            </a:endParaRPr>
          </a:p>
          <a:p>
            <a:endParaRPr lang="es-ES" sz="2400" dirty="0" smtClean="0">
              <a:latin typeface="Encode Sans" panose="020B0604020202020204"/>
              <a:ea typeface="Calibri" panose="020F0502020204030204" pitchFamily="34" charset="0"/>
            </a:endParaRPr>
          </a:p>
          <a:p>
            <a:endParaRPr lang="es-ES" sz="2400" dirty="0">
              <a:latin typeface="Encode Sans" panose="020B0604020202020204"/>
              <a:ea typeface="Calibri" panose="020F0502020204030204" pitchFamily="34" charset="0"/>
            </a:endParaRPr>
          </a:p>
          <a:p>
            <a:endParaRPr lang="es-ES" sz="2400" dirty="0" smtClean="0">
              <a:latin typeface="Encode Sans" panose="020B0604020202020204"/>
              <a:ea typeface="Calibri" panose="020F0502020204030204" pitchFamily="34" charset="0"/>
            </a:endParaRPr>
          </a:p>
          <a:p>
            <a:r>
              <a:rPr lang="es-ES" sz="2400" dirty="0" smtClean="0">
                <a:latin typeface="Encode Sans" panose="020B0604020202020204"/>
                <a:ea typeface="Calibri" panose="020F0502020204030204" pitchFamily="34" charset="0"/>
              </a:rPr>
              <a:t>Luego de ejecutar el comando «</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 </a:t>
            </a:r>
            <a:r>
              <a:rPr lang="es-ES" sz="2400" dirty="0" err="1" smtClean="0">
                <a:latin typeface="Encode Sans" panose="020B0604020202020204"/>
                <a:ea typeface="Calibri" panose="020F0502020204030204" pitchFamily="34" charset="0"/>
              </a:rPr>
              <a:t>add</a:t>
            </a:r>
            <a:r>
              <a:rPr lang="es-ES" sz="2400" dirty="0" smtClean="0">
                <a:latin typeface="Encode Sans" panose="020B0604020202020204"/>
                <a:ea typeface="Calibri" panose="020F0502020204030204" pitchFamily="34" charset="0"/>
              </a:rPr>
              <a:t> index.html», se observa que ahora </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 esta realizándole un seguimiento a index.html y fue agregado al </a:t>
            </a:r>
            <a:r>
              <a:rPr lang="es-ES" sz="2400" dirty="0" err="1">
                <a:latin typeface="Encode Sans" panose="020B0604020202020204"/>
                <a:ea typeface="Calibri" panose="020F0502020204030204" pitchFamily="34" charset="0"/>
              </a:rPr>
              <a:t>S</a:t>
            </a:r>
            <a:r>
              <a:rPr lang="es-ES" sz="2400" dirty="0" err="1" smtClean="0">
                <a:latin typeface="Encode Sans" panose="020B0604020202020204"/>
                <a:ea typeface="Calibri" panose="020F0502020204030204" pitchFamily="34" charset="0"/>
              </a:rPr>
              <a:t>taging</a:t>
            </a:r>
            <a:r>
              <a:rPr lang="es-ES" sz="2400" dirty="0" smtClean="0">
                <a:latin typeface="Encode Sans" panose="020B0604020202020204"/>
                <a:ea typeface="Calibri" panose="020F0502020204030204" pitchFamily="34" charset="0"/>
              </a:rPr>
              <a:t> </a:t>
            </a:r>
            <a:r>
              <a:rPr lang="es-ES" sz="2400" dirty="0" err="1">
                <a:latin typeface="Encode Sans" panose="020B0604020202020204"/>
                <a:ea typeface="Calibri" panose="020F0502020204030204" pitchFamily="34" charset="0"/>
              </a:rPr>
              <a:t>A</a:t>
            </a:r>
            <a:r>
              <a:rPr lang="es-ES" sz="2400" dirty="0" err="1" smtClean="0">
                <a:latin typeface="Encode Sans" panose="020B0604020202020204"/>
                <a:ea typeface="Calibri" panose="020F0502020204030204" pitchFamily="34" charset="0"/>
              </a:rPr>
              <a:t>rea</a:t>
            </a:r>
            <a:r>
              <a:rPr lang="es-ES" sz="2400" dirty="0" smtClean="0">
                <a:latin typeface="Encode Sans" panose="020B0604020202020204"/>
                <a:ea typeface="Calibri" panose="020F0502020204030204" pitchFamily="34" charset="0"/>
              </a:rPr>
              <a:t>.</a:t>
            </a:r>
            <a:endParaRPr lang="es-ES" sz="2400" dirty="0">
              <a:latin typeface="Encode Sans" panose="020B0604020202020204"/>
              <a:ea typeface="Calibri" panose="020F0502020204030204" pitchFamily="34" charset="0"/>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7699" y="2731162"/>
            <a:ext cx="6941836" cy="3190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59473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Flujo de trabajo</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464024" y="1816923"/>
            <a:ext cx="11375327" cy="3724068"/>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Para realizar una instantánea de nuestros archivos en seguimiento deberemos</a:t>
            </a:r>
          </a:p>
          <a:p>
            <a:r>
              <a:rPr lang="es-ES" sz="2400" dirty="0" smtClean="0">
                <a:latin typeface="Encode Sans" panose="020B0604020202020204"/>
                <a:ea typeface="Calibri" panose="020F0502020204030204" pitchFamily="34" charset="0"/>
              </a:rPr>
              <a:t>de ejecutar el comando </a:t>
            </a:r>
          </a:p>
          <a:p>
            <a:r>
              <a:rPr lang="es-ES" sz="2400" dirty="0" smtClean="0">
                <a:latin typeface="Encode Sans" panose="020B0604020202020204"/>
                <a:ea typeface="Calibri" panose="020F0502020204030204" pitchFamily="34" charset="0"/>
              </a:rPr>
              <a:t>«</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 </a:t>
            </a:r>
            <a:r>
              <a:rPr lang="es-ES" sz="2400" dirty="0" err="1" smtClean="0">
                <a:latin typeface="Encode Sans" panose="020B0604020202020204"/>
                <a:ea typeface="Calibri" panose="020F0502020204030204" pitchFamily="34" charset="0"/>
              </a:rPr>
              <a:t>commit</a:t>
            </a:r>
            <a:r>
              <a:rPr lang="es-ES" sz="2400" dirty="0" smtClean="0">
                <a:latin typeface="Encode Sans" panose="020B0604020202020204"/>
                <a:ea typeface="Calibri" panose="020F0502020204030204" pitchFamily="34" charset="0"/>
              </a:rPr>
              <a:t> –m ‘comentario de nuestro </a:t>
            </a:r>
            <a:r>
              <a:rPr lang="es-ES" sz="2400" dirty="0" err="1" smtClean="0">
                <a:latin typeface="Encode Sans" panose="020B0604020202020204"/>
                <a:ea typeface="Calibri" panose="020F0502020204030204" pitchFamily="34" charset="0"/>
              </a:rPr>
              <a:t>snapshop</a:t>
            </a:r>
            <a:r>
              <a:rPr lang="es-ES" sz="2400" dirty="0" smtClean="0">
                <a:latin typeface="Encode Sans" panose="020B0604020202020204"/>
                <a:ea typeface="Calibri" panose="020F0502020204030204" pitchFamily="34" charset="0"/>
              </a:rPr>
              <a:t>’».</a:t>
            </a:r>
          </a:p>
          <a:p>
            <a:endParaRPr lang="es-ES" sz="2400" dirty="0" smtClean="0">
              <a:latin typeface="Encode Sans" panose="020B0604020202020204"/>
              <a:ea typeface="Calibri" panose="020F0502020204030204" pitchFamily="34" charset="0"/>
            </a:endParaRPr>
          </a:p>
          <a:p>
            <a:pPr marL="342900" indent="-342900">
              <a:buFont typeface="Arial" pitchFamily="34" charset="0"/>
              <a:buChar char="•"/>
            </a:pPr>
            <a:r>
              <a:rPr lang="es-ES" sz="2400" dirty="0" smtClean="0">
                <a:latin typeface="Encode Sans" panose="020B0604020202020204"/>
                <a:ea typeface="Calibri" panose="020F0502020204030204" pitchFamily="34" charset="0"/>
              </a:rPr>
              <a:t>Al ejecutar por primera </a:t>
            </a:r>
          </a:p>
          <a:p>
            <a:r>
              <a:rPr lang="es-ES" sz="2400" dirty="0" smtClean="0">
                <a:latin typeface="Encode Sans" panose="020B0604020202020204"/>
                <a:ea typeface="Calibri" panose="020F0502020204030204" pitchFamily="34" charset="0"/>
              </a:rPr>
              <a:t>vez el comando nos dará </a:t>
            </a:r>
          </a:p>
          <a:p>
            <a:r>
              <a:rPr lang="es-ES" sz="2400" dirty="0" smtClean="0">
                <a:latin typeface="Encode Sans" panose="020B0604020202020204"/>
                <a:ea typeface="Calibri" panose="020F0502020204030204" pitchFamily="34" charset="0"/>
              </a:rPr>
              <a:t>error, producto de este </a:t>
            </a:r>
          </a:p>
          <a:p>
            <a:r>
              <a:rPr lang="es-ES" sz="2400" dirty="0" smtClean="0">
                <a:latin typeface="Encode Sans" panose="020B0604020202020204"/>
                <a:ea typeface="Calibri" panose="020F0502020204030204" pitchFamily="34" charset="0"/>
              </a:rPr>
              <a:t>error es porque deberemos</a:t>
            </a:r>
          </a:p>
          <a:p>
            <a:r>
              <a:rPr lang="es-ES" sz="2400" dirty="0" smtClean="0">
                <a:latin typeface="Encode Sans" panose="020B0604020202020204"/>
                <a:ea typeface="Calibri" panose="020F0502020204030204" pitchFamily="34" charset="0"/>
              </a:rPr>
              <a:t>de indicar por única vez un </a:t>
            </a:r>
          </a:p>
          <a:p>
            <a:r>
              <a:rPr lang="es-ES" sz="2400" dirty="0" smtClean="0">
                <a:latin typeface="Encode Sans" panose="020B0604020202020204"/>
                <a:ea typeface="Calibri" panose="020F0502020204030204" pitchFamily="34" charset="0"/>
              </a:rPr>
              <a:t>nombre de usuario y correo</a:t>
            </a: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8291" y="2277572"/>
            <a:ext cx="7652129" cy="4492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33245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Flujo de trabajo</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464024" y="1816923"/>
            <a:ext cx="11375327" cy="1908916"/>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Debemos de ejecutar el siguiente comando para ingresar los datos correspondientes al usuario y su correo.</a:t>
            </a:r>
          </a:p>
          <a:p>
            <a:pPr marL="342900" indent="-342900">
              <a:buFont typeface="Arial" pitchFamily="34" charset="0"/>
              <a:buChar char="•"/>
            </a:pPr>
            <a:endParaRPr lang="es-ES" sz="2400" dirty="0" smtClean="0">
              <a:latin typeface="Encode Sans" panose="020B0604020202020204"/>
              <a:ea typeface="Calibri" panose="020F0502020204030204" pitchFamily="34" charset="0"/>
            </a:endParaRPr>
          </a:p>
          <a:p>
            <a:pPr marL="342900" indent="-342900">
              <a:buFont typeface="Arial" pitchFamily="34" charset="0"/>
              <a:buChar char="•"/>
            </a:pPr>
            <a:r>
              <a:rPr lang="es-ES" sz="2400" dirty="0" smtClean="0">
                <a:latin typeface="Encode Sans" panose="020B0604020202020204"/>
                <a:ea typeface="Calibri" panose="020F0502020204030204" pitchFamily="34" charset="0"/>
              </a:rPr>
              <a:t>Esto se ingresa una única vez cuando es por primera vez que se utiliza el comando </a:t>
            </a:r>
            <a:r>
              <a:rPr lang="es-ES" sz="2400" dirty="0" err="1" smtClean="0">
                <a:latin typeface="Encode Sans" panose="020B0604020202020204"/>
                <a:ea typeface="Calibri" panose="020F0502020204030204" pitchFamily="34" charset="0"/>
              </a:rPr>
              <a:t>commit</a:t>
            </a:r>
            <a:r>
              <a:rPr lang="es-ES" sz="2400" dirty="0" smtClean="0">
                <a:latin typeface="Encode Sans" panose="020B0604020202020204"/>
                <a:ea typeface="Calibri" panose="020F0502020204030204" pitchFamily="34" charset="0"/>
              </a:rPr>
              <a:t>.</a:t>
            </a: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35" y="3964311"/>
            <a:ext cx="10084475" cy="2259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89100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Flujo de trabajo</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464024" y="1816923"/>
            <a:ext cx="11375327" cy="1908916"/>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Ejecutando nuevamente el comando «</a:t>
            </a:r>
            <a:r>
              <a:rPr lang="es-ES" sz="2400" dirty="0" err="1" smtClean="0">
                <a:latin typeface="Encode Sans" panose="020B0604020202020204"/>
                <a:ea typeface="Calibri" panose="020F0502020204030204" pitchFamily="34" charset="0"/>
              </a:rPr>
              <a:t>commit</a:t>
            </a:r>
            <a:r>
              <a:rPr lang="es-ES" sz="2400" dirty="0" smtClean="0">
                <a:latin typeface="Encode Sans" panose="020B0604020202020204"/>
                <a:ea typeface="Calibri" panose="020F0502020204030204" pitchFamily="34" charset="0"/>
              </a:rPr>
              <a:t>» obtendremos la siguiente respuesta</a:t>
            </a: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3249" y="3274330"/>
            <a:ext cx="10330691" cy="2989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20775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Flujo de trabajo</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464024" y="1816922"/>
            <a:ext cx="11375327" cy="3464761"/>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Ejecutando nuevamente el comando «status -s» obtendremos la siguiente respuesta.</a:t>
            </a:r>
          </a:p>
          <a:p>
            <a:pPr marL="342900" indent="-342900">
              <a:buFont typeface="Arial" pitchFamily="34" charset="0"/>
              <a:buChar char="•"/>
            </a:pPr>
            <a:endParaRPr lang="es-ES" sz="2400" dirty="0" smtClean="0">
              <a:latin typeface="Encode Sans" panose="020B0604020202020204"/>
              <a:ea typeface="Calibri" panose="020F0502020204030204" pitchFamily="34" charset="0"/>
            </a:endParaRPr>
          </a:p>
          <a:p>
            <a:pPr marL="342900" indent="-342900">
              <a:buFont typeface="Arial" pitchFamily="34" charset="0"/>
              <a:buChar char="•"/>
            </a:pPr>
            <a:r>
              <a:rPr lang="es-ES" sz="2400" dirty="0" smtClean="0">
                <a:latin typeface="Encode Sans" panose="020B0604020202020204"/>
                <a:ea typeface="Calibri" panose="020F0502020204030204" pitchFamily="34" charset="0"/>
              </a:rPr>
              <a:t>Se observa solamente los directorios que se encuentra sin ser controlados por </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 pero el archivo index.html dejo de figurar entre los pendientes a ser enviados al repositorio.</a:t>
            </a:r>
          </a:p>
          <a:p>
            <a:pPr marL="342900" indent="-342900">
              <a:buFont typeface="Arial" pitchFamily="34" charset="0"/>
              <a:buChar char="•"/>
            </a:pPr>
            <a:endParaRPr lang="es-ES" sz="2400" dirty="0" smtClean="0">
              <a:latin typeface="Encode Sans" panose="020B0604020202020204"/>
              <a:ea typeface="Calibri" panose="020F0502020204030204" pitchFamily="34" charset="0"/>
            </a:endParaRPr>
          </a:p>
          <a:p>
            <a:pPr marL="342900" indent="-342900">
              <a:buFont typeface="Arial" pitchFamily="34" charset="0"/>
              <a:buChar char="•"/>
            </a:pPr>
            <a:r>
              <a:rPr lang="es-ES" sz="2400" dirty="0" smtClean="0">
                <a:latin typeface="Encode Sans" panose="020B0604020202020204"/>
                <a:ea typeface="Calibri" panose="020F0502020204030204" pitchFamily="34" charset="0"/>
              </a:rPr>
              <a:t>Paso del </a:t>
            </a:r>
            <a:r>
              <a:rPr lang="es-ES" sz="2400" dirty="0" err="1" smtClean="0">
                <a:latin typeface="Encode Sans" panose="020B0604020202020204"/>
                <a:ea typeface="Calibri" panose="020F0502020204030204" pitchFamily="34" charset="0"/>
              </a:rPr>
              <a:t>Staging</a:t>
            </a:r>
            <a:r>
              <a:rPr lang="es-ES" sz="2400" dirty="0" smtClean="0">
                <a:latin typeface="Encode Sans" panose="020B0604020202020204"/>
                <a:ea typeface="Calibri" panose="020F0502020204030204" pitchFamily="34" charset="0"/>
              </a:rPr>
              <a:t> </a:t>
            </a:r>
            <a:r>
              <a:rPr lang="es-ES" sz="2400" dirty="0" err="1" smtClean="0">
                <a:latin typeface="Encode Sans" panose="020B0604020202020204"/>
                <a:ea typeface="Calibri" panose="020F0502020204030204" pitchFamily="34" charset="0"/>
              </a:rPr>
              <a:t>Area</a:t>
            </a:r>
            <a:r>
              <a:rPr lang="es-ES" sz="2400" dirty="0" smtClean="0">
                <a:latin typeface="Encode Sans" panose="020B0604020202020204"/>
                <a:ea typeface="Calibri" panose="020F0502020204030204" pitchFamily="34" charset="0"/>
              </a:rPr>
              <a:t> </a:t>
            </a:r>
          </a:p>
          <a:p>
            <a:r>
              <a:rPr lang="es-ES" sz="2400" dirty="0" smtClean="0">
                <a:latin typeface="Encode Sans" panose="020B0604020202020204"/>
                <a:ea typeface="Calibri" panose="020F0502020204030204" pitchFamily="34" charset="0"/>
              </a:rPr>
              <a:t>    a Repositorio Local.</a:t>
            </a:r>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7839" y="3749525"/>
            <a:ext cx="7739180" cy="3064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62335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15141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AR" sz="4000" b="1" kern="0" dirty="0" err="1" smtClean="0">
                <a:solidFill>
                  <a:srgbClr val="FDE23D"/>
                </a:solidFill>
                <a:latin typeface="Encode Sans"/>
                <a:sym typeface="Encode Sans"/>
              </a:rPr>
              <a:t>Git</a:t>
            </a:r>
            <a:r>
              <a:rPr lang="es-AR" sz="4000" b="1" kern="0" dirty="0" smtClean="0">
                <a:solidFill>
                  <a:srgbClr val="FDE23D"/>
                </a:solidFill>
                <a:latin typeface="Encode Sans"/>
                <a:sym typeface="Encode Sans"/>
              </a:rPr>
              <a:t> </a:t>
            </a:r>
            <a:r>
              <a:rPr lang="es-AR" sz="4000" b="1" kern="0" dirty="0">
                <a:solidFill>
                  <a:srgbClr val="FDE23D"/>
                </a:solidFill>
                <a:latin typeface="Encode Sans"/>
                <a:sym typeface="Encode Sans"/>
              </a:rPr>
              <a:t>- Introducción</a:t>
            </a: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pic>
        <p:nvPicPr>
          <p:cNvPr id="3" name="Imagen 2">
            <a:extLst>
              <a:ext uri="{FF2B5EF4-FFF2-40B4-BE49-F238E27FC236}">
                <a16:creationId xmlns="" xmlns:a16="http://schemas.microsoft.com/office/drawing/2014/main" id="{044BB48F-9E05-46AF-AA2B-958B29C0ED56}"/>
              </a:ext>
            </a:extLst>
          </p:cNvPr>
          <p:cNvPicPr>
            <a:picLocks noChangeAspect="1"/>
          </p:cNvPicPr>
          <p:nvPr/>
        </p:nvPicPr>
        <p:blipFill>
          <a:blip r:embed="rId4"/>
          <a:stretch>
            <a:fillRect/>
          </a:stretch>
        </p:blipFill>
        <p:spPr>
          <a:xfrm>
            <a:off x="3001425" y="2484121"/>
            <a:ext cx="6189150" cy="3088298"/>
          </a:xfrm>
          <a:prstGeom prst="rect">
            <a:avLst/>
          </a:prstGeom>
        </p:spPr>
      </p:pic>
    </p:spTree>
    <p:extLst>
      <p:ext uri="{BB962C8B-B14F-4D97-AF65-F5344CB8AC3E}">
        <p14:creationId xmlns:p14="http://schemas.microsoft.com/office/powerpoint/2010/main" val="18865852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Flujo de trabajo</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464024" y="1816922"/>
            <a:ext cx="11375327" cy="3464761"/>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Realizando cambios nuevamente en index.html y ejecutando el comando «status -s» obtendremos la siguiente respuesta.</a:t>
            </a:r>
          </a:p>
          <a:p>
            <a:pPr marL="342900" indent="-342900">
              <a:buFont typeface="Arial" pitchFamily="34" charset="0"/>
              <a:buChar char="•"/>
            </a:pPr>
            <a:endParaRPr lang="es-ES" sz="2400" dirty="0">
              <a:latin typeface="Encode Sans" panose="020B0604020202020204"/>
              <a:ea typeface="Calibri" panose="020F0502020204030204" pitchFamily="34" charset="0"/>
            </a:endParaRPr>
          </a:p>
          <a:p>
            <a:pPr marL="342900" indent="-342900">
              <a:buFont typeface="Arial" pitchFamily="34" charset="0"/>
              <a:buChar char="•"/>
            </a:pPr>
            <a:r>
              <a:rPr lang="es-ES" sz="2400" dirty="0" smtClean="0">
                <a:latin typeface="Encode Sans" panose="020B0604020202020204"/>
                <a:ea typeface="Calibri" panose="020F0502020204030204" pitchFamily="34" charset="0"/>
              </a:rPr>
              <a:t>Se observa que </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 detecto cambios en el archivo y por consiguiente me lo indica en el listado acompañando al archivo que sufrió cambio una letra «M» </a:t>
            </a:r>
          </a:p>
          <a:p>
            <a:pPr marL="342900" indent="-342900">
              <a:buFont typeface="Arial" pitchFamily="34" charset="0"/>
              <a:buChar char="•"/>
            </a:pPr>
            <a:endParaRPr lang="es-ES" sz="2400" dirty="0" smtClean="0">
              <a:latin typeface="Encode Sans" panose="020B0604020202020204"/>
              <a:ea typeface="Calibri" panose="020F0502020204030204" pitchFamily="34" charset="0"/>
            </a:endParaRPr>
          </a:p>
        </p:txBody>
      </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867" y="4431899"/>
            <a:ext cx="11753639" cy="1699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70552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Flujo de trabajo</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464024" y="1816923"/>
            <a:ext cx="11375327" cy="1622314"/>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Se ejecuto el comando «</a:t>
            </a:r>
            <a:r>
              <a:rPr lang="es-ES" sz="2400" dirty="0" err="1" smtClean="0">
                <a:latin typeface="Encode Sans" panose="020B0604020202020204"/>
                <a:ea typeface="Calibri" panose="020F0502020204030204" pitchFamily="34" charset="0"/>
              </a:rPr>
              <a:t>commit</a:t>
            </a:r>
            <a:r>
              <a:rPr lang="es-ES" sz="2400" dirty="0" smtClean="0">
                <a:latin typeface="Encode Sans" panose="020B0604020202020204"/>
                <a:ea typeface="Calibri" panose="020F0502020204030204" pitchFamily="34" charset="0"/>
              </a:rPr>
              <a:t>» sobre el archivo que sufrió cambio nos dará el siguiente error por no haberse agregado al área intermedia o temporal como se observa en la siguiente imagen.</a:t>
            </a:r>
          </a:p>
        </p:txBody>
      </p: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1139" y="3305885"/>
            <a:ext cx="8254683" cy="325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2648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Flujo de trabajo</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464024" y="1816923"/>
            <a:ext cx="11375327" cy="811157"/>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Se ejecuta nuevamente el comando «</a:t>
            </a:r>
            <a:r>
              <a:rPr lang="es-ES" sz="2400" dirty="0" err="1" smtClean="0">
                <a:latin typeface="Encode Sans" panose="020B0604020202020204"/>
                <a:ea typeface="Calibri" panose="020F0502020204030204" pitchFamily="34" charset="0"/>
              </a:rPr>
              <a:t>commit</a:t>
            </a:r>
            <a:r>
              <a:rPr lang="es-ES" sz="2400" dirty="0" smtClean="0">
                <a:latin typeface="Encode Sans" panose="020B0604020202020204"/>
                <a:ea typeface="Calibri" panose="020F0502020204030204" pitchFamily="34" charset="0"/>
              </a:rPr>
              <a:t>».</a:t>
            </a: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964" y="2628080"/>
            <a:ext cx="9023445" cy="3815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39169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Flujo de trabajo</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464024" y="1816923"/>
            <a:ext cx="11375327" cy="1076402"/>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Para visualizar los estados por los que fue pasando el repositorio local, es decir los </a:t>
            </a:r>
            <a:r>
              <a:rPr lang="es-ES" sz="2400" dirty="0" err="1" smtClean="0">
                <a:latin typeface="Encode Sans" panose="020B0604020202020204"/>
                <a:ea typeface="Calibri" panose="020F0502020204030204" pitchFamily="34" charset="0"/>
              </a:rPr>
              <a:t>commit</a:t>
            </a:r>
            <a:r>
              <a:rPr lang="es-ES" sz="2400" dirty="0" smtClean="0">
                <a:latin typeface="Encode Sans" panose="020B0604020202020204"/>
                <a:ea typeface="Calibri" panose="020F0502020204030204" pitchFamily="34" charset="0"/>
              </a:rPr>
              <a:t> que fue recibiendo ejecuto el siguiente el cual nos muestra un historial de los </a:t>
            </a:r>
            <a:r>
              <a:rPr lang="es-ES" sz="2400" dirty="0" err="1" smtClean="0">
                <a:latin typeface="Encode Sans" panose="020B0604020202020204"/>
                <a:ea typeface="Calibri" panose="020F0502020204030204" pitchFamily="34" charset="0"/>
              </a:rPr>
              <a:t>commit</a:t>
            </a:r>
            <a:r>
              <a:rPr lang="es-ES" sz="2400" dirty="0" smtClean="0">
                <a:latin typeface="Encode Sans" panose="020B0604020202020204"/>
                <a:ea typeface="Calibri" panose="020F0502020204030204" pitchFamily="34" charset="0"/>
              </a:rPr>
              <a:t> recibidos.</a:t>
            </a:r>
          </a:p>
        </p:txBody>
      </p:sp>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6020" y="3144103"/>
            <a:ext cx="9471333" cy="2164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64693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Flujo de trabajo</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464024" y="1816923"/>
            <a:ext cx="11375327" cy="1076402"/>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Para restaurar a una versión anterior que se tiene en repositorio se ejecuta el siguiente comando.</a:t>
            </a:r>
          </a:p>
        </p:txBody>
      </p:sp>
      <p:pic>
        <p:nvPicPr>
          <p:cNvPr id="153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5788" y="2893325"/>
            <a:ext cx="8090349" cy="3664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84629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 Subiendo a </a:t>
            </a:r>
            <a:r>
              <a:rPr lang="es-ES" sz="4000" b="1" kern="0" dirty="0" err="1">
                <a:solidFill>
                  <a:srgbClr val="FADA54"/>
                </a:solidFill>
                <a:latin typeface="Encode Sans"/>
                <a:ea typeface="Encode Sans"/>
                <a:cs typeface="Encode Sans"/>
                <a:sym typeface="Encode Sans"/>
              </a:rPr>
              <a:t>GitHub</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4014070" y="2773084"/>
            <a:ext cx="5310234" cy="2382456"/>
          </a:xfrm>
          <a:prstGeom prst="rect">
            <a:avLst/>
          </a:prstGeom>
          <a:noFill/>
          <a:ln>
            <a:noFill/>
          </a:ln>
        </p:spPr>
        <p:txBody>
          <a:bodyPr spcFirstLastPara="1" wrap="square" lIns="121900" tIns="121900" rIns="121900" bIns="121900" anchor="ctr" anchorCtr="0">
            <a:noAutofit/>
          </a:bodyPr>
          <a:lstStyle/>
          <a:p>
            <a:r>
              <a:rPr lang="es-MX" sz="2400" b="1" dirty="0">
                <a:latin typeface="Encode Sans" panose="020B0604020202020204"/>
                <a:ea typeface="Calibri" panose="020F0502020204030204" pitchFamily="34" charset="0"/>
              </a:rPr>
              <a:t>Tema: </a:t>
            </a:r>
            <a:r>
              <a:rPr lang="es-MX" sz="2400" b="1" dirty="0" smtClean="0">
                <a:latin typeface="Encode Sans" panose="020B0604020202020204"/>
                <a:ea typeface="Calibri" panose="020F0502020204030204" pitchFamily="34" charset="0"/>
              </a:rPr>
              <a:t>Trabajar con </a:t>
            </a:r>
            <a:r>
              <a:rPr lang="es-MX" sz="2400" b="1" dirty="0" err="1" smtClean="0">
                <a:latin typeface="Encode Sans" panose="020B0604020202020204"/>
                <a:ea typeface="Calibri" panose="020F0502020204030204" pitchFamily="34" charset="0"/>
              </a:rPr>
              <a:t>GitHub</a:t>
            </a:r>
            <a:endParaRPr lang="es-AR" sz="2400" b="1" dirty="0">
              <a:latin typeface="Encode Sans" panose="020B0604020202020204"/>
              <a:ea typeface="Calibri" panose="020F0502020204030204" pitchFamily="34" charset="0"/>
            </a:endParaRPr>
          </a:p>
          <a:p>
            <a:endParaRPr lang="es-ES" dirty="0">
              <a:latin typeface="Encode Sans" panose="020B0604020202020204"/>
              <a:ea typeface="Calibri" panose="020F0502020204030204" pitchFamily="34" charset="0"/>
            </a:endParaRPr>
          </a:p>
          <a:p>
            <a:pPr marL="285750" indent="-285750">
              <a:buFont typeface="Arial" panose="020B0604020202020204" pitchFamily="34" charset="0"/>
              <a:buChar char="•"/>
            </a:pPr>
            <a:r>
              <a:rPr lang="es-ES" sz="2400" dirty="0" smtClean="0">
                <a:latin typeface="Encode Sans" panose="020B0604020202020204"/>
                <a:ea typeface="Calibri" panose="020F0502020204030204" pitchFamily="34" charset="0"/>
              </a:rPr>
              <a:t>Subir repositorio a </a:t>
            </a:r>
            <a:r>
              <a:rPr lang="es-ES" sz="2400" dirty="0" err="1" smtClean="0">
                <a:latin typeface="Encode Sans" panose="020B0604020202020204"/>
                <a:ea typeface="Calibri" panose="020F0502020204030204" pitchFamily="34" charset="0"/>
              </a:rPr>
              <a:t>GitHub</a:t>
            </a:r>
            <a:endParaRPr lang="es-ES" sz="2400" dirty="0" smtClean="0">
              <a:latin typeface="Encode Sans" panose="020B0604020202020204"/>
              <a:ea typeface="Calibri" panose="020F0502020204030204" pitchFamily="34" charset="0"/>
            </a:endParaRPr>
          </a:p>
          <a:p>
            <a:pPr marL="285750" indent="-285750">
              <a:buFont typeface="Arial" panose="020B0604020202020204" pitchFamily="34" charset="0"/>
              <a:buChar char="•"/>
            </a:pPr>
            <a:r>
              <a:rPr lang="es-ES" sz="2400" dirty="0" smtClean="0">
                <a:latin typeface="Encode Sans" panose="020B0604020202020204"/>
                <a:ea typeface="Calibri" panose="020F0502020204030204" pitchFamily="34" charset="0"/>
              </a:rPr>
              <a:t>Comando para trabajar con </a:t>
            </a:r>
            <a:r>
              <a:rPr lang="es-ES" sz="2400" dirty="0" err="1" smtClean="0">
                <a:latin typeface="Encode Sans" panose="020B0604020202020204"/>
                <a:ea typeface="Calibri" panose="020F0502020204030204" pitchFamily="34" charset="0"/>
              </a:rPr>
              <a:t>GitHub</a:t>
            </a:r>
            <a:r>
              <a:rPr lang="es-ES" sz="2400" dirty="0" smtClean="0">
                <a:latin typeface="Encode Sans" panose="020B0604020202020204"/>
                <a:ea typeface="Calibri" panose="020F0502020204030204" pitchFamily="34" charset="0"/>
              </a:rPr>
              <a:t>.</a:t>
            </a:r>
            <a:endParaRPr lang="es-ES" sz="2400" dirty="0">
              <a:latin typeface="Encode Sans" panose="020B0604020202020204"/>
              <a:ea typeface="Calibri" panose="020F0502020204030204" pitchFamily="34" charset="0"/>
            </a:endParaRPr>
          </a:p>
        </p:txBody>
      </p:sp>
    </p:spTree>
    <p:extLst>
      <p:ext uri="{BB962C8B-B14F-4D97-AF65-F5344CB8AC3E}">
        <p14:creationId xmlns:p14="http://schemas.microsoft.com/office/powerpoint/2010/main" val="35723836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Subiendo a </a:t>
            </a:r>
            <a:r>
              <a:rPr lang="es-ES" sz="4000" b="1" kern="0" dirty="0" err="1" smtClean="0">
                <a:solidFill>
                  <a:srgbClr val="FADA54"/>
                </a:solidFill>
                <a:latin typeface="Encode Sans"/>
                <a:ea typeface="Encode Sans"/>
                <a:cs typeface="Encode Sans"/>
                <a:sym typeface="Encode Sans"/>
              </a:rPr>
              <a:t>GitHub</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7" name="Google Shape;124;p7">
            <a:extLst>
              <a:ext uri="{FF2B5EF4-FFF2-40B4-BE49-F238E27FC236}">
                <a16:creationId xmlns="" xmlns:a16="http://schemas.microsoft.com/office/drawing/2014/main" id="{42586C2D-89D1-4B8A-9675-E07D4898191B}"/>
              </a:ext>
            </a:extLst>
          </p:cNvPr>
          <p:cNvSpPr txBox="1"/>
          <p:nvPr/>
        </p:nvSpPr>
        <p:spPr>
          <a:xfrm>
            <a:off x="464024" y="1816922"/>
            <a:ext cx="11375327" cy="4242684"/>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Comenzamos por generar una cuenta en </a:t>
            </a:r>
            <a:r>
              <a:rPr lang="es-ES" sz="2400" dirty="0" err="1" smtClean="0">
                <a:latin typeface="Encode Sans" panose="020B0604020202020204"/>
                <a:ea typeface="Calibri" panose="020F0502020204030204" pitchFamily="34" charset="0"/>
              </a:rPr>
              <a:t>GitHub</a:t>
            </a:r>
            <a:r>
              <a:rPr lang="es-ES" sz="2400" dirty="0" smtClean="0">
                <a:latin typeface="Encode Sans" panose="020B0604020202020204"/>
                <a:ea typeface="Calibri" panose="020F0502020204030204" pitchFamily="34" charset="0"/>
              </a:rPr>
              <a:t> accediendo al sitio oficial de dicha empresa. Utilizando </a:t>
            </a:r>
            <a:r>
              <a:rPr lang="es-ES" sz="2400" dirty="0">
                <a:latin typeface="Encode Sans" panose="020B0604020202020204"/>
                <a:ea typeface="Calibri" panose="020F0502020204030204" pitchFamily="34" charset="0"/>
              </a:rPr>
              <a:t>el siguiente link </a:t>
            </a:r>
            <a:r>
              <a:rPr lang="es-ES" sz="2400" dirty="0">
                <a:latin typeface="Encode Sans" panose="020B0604020202020204"/>
                <a:ea typeface="Calibri" panose="020F0502020204030204" pitchFamily="34" charset="0"/>
                <a:hlinkClick r:id="rId4"/>
              </a:rPr>
              <a:t>https://github.com</a:t>
            </a:r>
            <a:r>
              <a:rPr lang="es-ES" sz="2400" dirty="0" smtClean="0">
                <a:latin typeface="Encode Sans" panose="020B0604020202020204"/>
                <a:ea typeface="Calibri" panose="020F0502020204030204" pitchFamily="34" charset="0"/>
                <a:hlinkClick r:id="rId4"/>
              </a:rPr>
              <a:t>/</a:t>
            </a:r>
            <a:r>
              <a:rPr lang="es-ES" sz="2400" dirty="0" smtClean="0">
                <a:latin typeface="Encode Sans" panose="020B0604020202020204"/>
                <a:ea typeface="Calibri" panose="020F0502020204030204" pitchFamily="34" charset="0"/>
              </a:rPr>
              <a:t>.</a:t>
            </a:r>
          </a:p>
          <a:p>
            <a:pPr marL="342900" indent="-342900">
              <a:buFont typeface="Arial" pitchFamily="34" charset="0"/>
              <a:buChar char="•"/>
            </a:pPr>
            <a:endParaRPr lang="es-ES" sz="2400" dirty="0">
              <a:latin typeface="Encode Sans" panose="020B0604020202020204"/>
              <a:ea typeface="Calibri" panose="020F0502020204030204" pitchFamily="34" charset="0"/>
            </a:endParaRPr>
          </a:p>
          <a:p>
            <a:pPr marL="342900" indent="-342900">
              <a:buFont typeface="Arial" pitchFamily="34" charset="0"/>
              <a:buChar char="•"/>
            </a:pPr>
            <a:r>
              <a:rPr lang="es-ES" sz="2400" dirty="0" smtClean="0">
                <a:latin typeface="Encode Sans" panose="020B0604020202020204"/>
                <a:ea typeface="Calibri" panose="020F0502020204030204" pitchFamily="34" charset="0"/>
              </a:rPr>
              <a:t>Creamos una cuenta dentro de este sitio y posteriormente accedemos al mismo por medio de su ventana de </a:t>
            </a:r>
            <a:r>
              <a:rPr lang="es-ES" sz="2400" dirty="0" err="1" smtClean="0">
                <a:latin typeface="Encode Sans" panose="020B0604020202020204"/>
                <a:ea typeface="Calibri" panose="020F0502020204030204" pitchFamily="34" charset="0"/>
              </a:rPr>
              <a:t>login</a:t>
            </a:r>
            <a:r>
              <a:rPr lang="es-ES" sz="2400" dirty="0" smtClean="0">
                <a:latin typeface="Encode Sans" panose="020B0604020202020204"/>
                <a:ea typeface="Calibri" panose="020F0502020204030204" pitchFamily="34" charset="0"/>
              </a:rPr>
              <a:t>.</a:t>
            </a:r>
          </a:p>
          <a:p>
            <a:pPr marL="342900" indent="-342900">
              <a:buFont typeface="Arial" pitchFamily="34" charset="0"/>
              <a:buChar char="•"/>
            </a:pPr>
            <a:endParaRPr lang="es-ES" sz="2400" dirty="0">
              <a:latin typeface="Encode Sans" panose="020B0604020202020204"/>
              <a:ea typeface="Calibri" panose="020F0502020204030204" pitchFamily="34" charset="0"/>
            </a:endParaRPr>
          </a:p>
          <a:p>
            <a:pPr marL="342900" indent="-342900">
              <a:buFont typeface="Arial" pitchFamily="34" charset="0"/>
              <a:buChar char="•"/>
            </a:pPr>
            <a:r>
              <a:rPr lang="es-ES" sz="2400" dirty="0" smtClean="0">
                <a:latin typeface="Encode Sans" panose="020B0604020202020204"/>
                <a:ea typeface="Calibri" panose="020F0502020204030204" pitchFamily="34" charset="0"/>
              </a:rPr>
              <a:t>La idea de trabajar con un repositorio que no es local sino contar con un repositorio en la nube, es para que ante cualquier perdida o desperfecto que pudiese sufrir el equipo local se pueda contar con un repositorio remoto el cual almacena una copia exacta del proyecto que tenemos de manera local.</a:t>
            </a:r>
          </a:p>
        </p:txBody>
      </p:sp>
    </p:spTree>
    <p:extLst>
      <p:ext uri="{BB962C8B-B14F-4D97-AF65-F5344CB8AC3E}">
        <p14:creationId xmlns:p14="http://schemas.microsoft.com/office/powerpoint/2010/main" val="32950783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Subiendo a </a:t>
            </a:r>
            <a:r>
              <a:rPr lang="es-ES" sz="4000" b="1" kern="0" dirty="0" err="1" smtClean="0">
                <a:solidFill>
                  <a:srgbClr val="FADA54"/>
                </a:solidFill>
                <a:latin typeface="Encode Sans"/>
                <a:ea typeface="Encode Sans"/>
                <a:cs typeface="Encode Sans"/>
                <a:sym typeface="Encode Sans"/>
              </a:rPr>
              <a:t>GitHub</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7" name="Google Shape;124;p7">
            <a:extLst>
              <a:ext uri="{FF2B5EF4-FFF2-40B4-BE49-F238E27FC236}">
                <a16:creationId xmlns="" xmlns:a16="http://schemas.microsoft.com/office/drawing/2014/main" id="{42586C2D-89D1-4B8A-9675-E07D4898191B}"/>
              </a:ext>
            </a:extLst>
          </p:cNvPr>
          <p:cNvSpPr txBox="1"/>
          <p:nvPr/>
        </p:nvSpPr>
        <p:spPr>
          <a:xfrm>
            <a:off x="464024" y="1816922"/>
            <a:ext cx="11375327" cy="1554075"/>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Estando dentro de </a:t>
            </a:r>
            <a:r>
              <a:rPr lang="es-ES" sz="2400" dirty="0" err="1" smtClean="0">
                <a:latin typeface="Encode Sans" panose="020B0604020202020204"/>
                <a:ea typeface="Calibri" panose="020F0502020204030204" pitchFamily="34" charset="0"/>
              </a:rPr>
              <a:t>GitHub</a:t>
            </a:r>
            <a:r>
              <a:rPr lang="es-ES" sz="2400" dirty="0" smtClean="0">
                <a:latin typeface="Encode Sans" panose="020B0604020202020204"/>
                <a:ea typeface="Calibri" panose="020F0502020204030204" pitchFamily="34" charset="0"/>
              </a:rPr>
              <a:t> buscamos la opción que nos permita generar un repositorio. </a:t>
            </a:r>
          </a:p>
          <a:p>
            <a:pPr marL="342900" indent="-342900">
              <a:buFont typeface="Arial" pitchFamily="34" charset="0"/>
              <a:buChar char="•"/>
            </a:pPr>
            <a:endParaRPr lang="es-ES" sz="2400" dirty="0" smtClean="0">
              <a:latin typeface="Encode Sans" panose="020B0604020202020204"/>
              <a:ea typeface="Calibri" panose="020F0502020204030204" pitchFamily="34" charset="0"/>
            </a:endParaRPr>
          </a:p>
          <a:p>
            <a:endParaRPr lang="es-ES" sz="2400" dirty="0" smtClean="0">
              <a:latin typeface="Encode Sans" panose="020B0604020202020204"/>
              <a:ea typeface="Calibri" panose="020F0502020204030204" pitchFamily="34" charset="0"/>
            </a:endParaRP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991" y="2749241"/>
            <a:ext cx="4379693" cy="3330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redondeado"/>
          <p:cNvSpPr/>
          <p:nvPr/>
        </p:nvSpPr>
        <p:spPr>
          <a:xfrm>
            <a:off x="5691116" y="3589360"/>
            <a:ext cx="2060812" cy="1023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Permite generar repositorio</a:t>
            </a:r>
            <a:endParaRPr lang="es-AR" dirty="0"/>
          </a:p>
        </p:txBody>
      </p:sp>
      <p:sp>
        <p:nvSpPr>
          <p:cNvPr id="10" name="9 Rectángulo redondeado"/>
          <p:cNvSpPr/>
          <p:nvPr/>
        </p:nvSpPr>
        <p:spPr>
          <a:xfrm>
            <a:off x="5691116" y="5086061"/>
            <a:ext cx="2060812" cy="1023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Explorador de repositorio</a:t>
            </a:r>
            <a:endParaRPr lang="es-AR" dirty="0"/>
          </a:p>
        </p:txBody>
      </p:sp>
      <p:sp>
        <p:nvSpPr>
          <p:cNvPr id="3" name="2 Flecha izquierda"/>
          <p:cNvSpPr/>
          <p:nvPr/>
        </p:nvSpPr>
        <p:spPr>
          <a:xfrm>
            <a:off x="5090615" y="4101150"/>
            <a:ext cx="545910" cy="3135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11 Flecha izquierda"/>
          <p:cNvSpPr/>
          <p:nvPr/>
        </p:nvSpPr>
        <p:spPr>
          <a:xfrm>
            <a:off x="4790364" y="5441098"/>
            <a:ext cx="832513" cy="3135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0339313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978" y="1866900"/>
            <a:ext cx="721995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Subiendo a </a:t>
            </a:r>
            <a:r>
              <a:rPr lang="es-ES" sz="4000" b="1" kern="0" dirty="0" err="1" smtClean="0">
                <a:solidFill>
                  <a:srgbClr val="FADA54"/>
                </a:solidFill>
                <a:latin typeface="Encode Sans"/>
                <a:ea typeface="Encode Sans"/>
                <a:cs typeface="Encode Sans"/>
                <a:sym typeface="Encode Sans"/>
              </a:rPr>
              <a:t>GitHub</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4">
            <a:alphaModFix/>
          </a:blip>
          <a:srcRect/>
          <a:stretch/>
        </p:blipFill>
        <p:spPr>
          <a:xfrm>
            <a:off x="10045823" y="3964312"/>
            <a:ext cx="900693" cy="900693"/>
          </a:xfrm>
          <a:prstGeom prst="rect">
            <a:avLst/>
          </a:prstGeom>
          <a:noFill/>
          <a:ln>
            <a:noFill/>
          </a:ln>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857" y="4991099"/>
            <a:ext cx="6712850" cy="1659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2983" y="2566210"/>
            <a:ext cx="5957437" cy="3915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81330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Subiendo a </a:t>
            </a:r>
            <a:r>
              <a:rPr lang="es-ES" sz="4000" b="1" kern="0" dirty="0" err="1" smtClean="0">
                <a:solidFill>
                  <a:srgbClr val="FADA54"/>
                </a:solidFill>
                <a:latin typeface="Encode Sans"/>
                <a:ea typeface="Encode Sans"/>
                <a:cs typeface="Encode Sans"/>
                <a:sym typeface="Encode Sans"/>
              </a:rPr>
              <a:t>GitHub</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983" y="1749287"/>
            <a:ext cx="5715000"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3411" y="3507475"/>
            <a:ext cx="9308455" cy="2033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04214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15141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AR" sz="4000" b="1" kern="0" dirty="0" err="1" smtClean="0">
                <a:solidFill>
                  <a:srgbClr val="FDE23D"/>
                </a:solidFill>
                <a:latin typeface="Encode Sans"/>
                <a:sym typeface="Encode Sans"/>
              </a:rPr>
              <a:t>Git</a:t>
            </a:r>
            <a:r>
              <a:rPr lang="es-AR" sz="4000" b="1" kern="0" dirty="0" smtClean="0">
                <a:solidFill>
                  <a:srgbClr val="FDE23D"/>
                </a:solidFill>
                <a:latin typeface="Encode Sans"/>
                <a:sym typeface="Encode Sans"/>
              </a:rPr>
              <a:t> </a:t>
            </a:r>
            <a:r>
              <a:rPr lang="es-AR" sz="4000" b="1" kern="0" dirty="0">
                <a:solidFill>
                  <a:srgbClr val="FDE23D"/>
                </a:solidFill>
                <a:latin typeface="Encode Sans"/>
                <a:sym typeface="Encode Sans"/>
              </a:rPr>
              <a:t>- Introducción</a:t>
            </a: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pic>
        <p:nvPicPr>
          <p:cNvPr id="4" name="Imagen 3">
            <a:extLst>
              <a:ext uri="{FF2B5EF4-FFF2-40B4-BE49-F238E27FC236}">
                <a16:creationId xmlns="" xmlns:a16="http://schemas.microsoft.com/office/drawing/2014/main" id="{A1808F48-FC22-49C1-876E-E18533473E03}"/>
              </a:ext>
            </a:extLst>
          </p:cNvPr>
          <p:cNvPicPr>
            <a:picLocks noChangeAspect="1"/>
          </p:cNvPicPr>
          <p:nvPr/>
        </p:nvPicPr>
        <p:blipFill>
          <a:blip r:embed="rId4"/>
          <a:stretch>
            <a:fillRect/>
          </a:stretch>
        </p:blipFill>
        <p:spPr>
          <a:xfrm>
            <a:off x="1577039" y="2585385"/>
            <a:ext cx="8991888" cy="3236155"/>
          </a:xfrm>
          <a:prstGeom prst="rect">
            <a:avLst/>
          </a:prstGeom>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1624" y="1351722"/>
            <a:ext cx="1925398" cy="174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70330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Subiendo a </a:t>
            </a:r>
            <a:r>
              <a:rPr lang="es-ES" sz="4000" b="1" kern="0" dirty="0" err="1" smtClean="0">
                <a:solidFill>
                  <a:srgbClr val="FADA54"/>
                </a:solidFill>
                <a:latin typeface="Encode Sans"/>
                <a:ea typeface="Encode Sans"/>
                <a:cs typeface="Encode Sans"/>
                <a:sym typeface="Encode Sans"/>
              </a:rPr>
              <a:t>GitHub</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7" name="Google Shape;124;p7">
            <a:extLst>
              <a:ext uri="{FF2B5EF4-FFF2-40B4-BE49-F238E27FC236}">
                <a16:creationId xmlns="" xmlns:a16="http://schemas.microsoft.com/office/drawing/2014/main" id="{42586C2D-89D1-4B8A-9675-E07D4898191B}"/>
              </a:ext>
            </a:extLst>
          </p:cNvPr>
          <p:cNvSpPr txBox="1"/>
          <p:nvPr/>
        </p:nvSpPr>
        <p:spPr>
          <a:xfrm>
            <a:off x="464024" y="1816921"/>
            <a:ext cx="11375327" cy="1567723"/>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Se revisa estado de nuestro repositorio local luego de hacer unas actualizaciones sobre index.html.</a:t>
            </a:r>
          </a:p>
          <a:p>
            <a:pPr marL="342900" indent="-342900">
              <a:buFont typeface="Arial" pitchFamily="34" charset="0"/>
              <a:buChar char="•"/>
            </a:pPr>
            <a:endParaRPr lang="es-ES" sz="2400" dirty="0" smtClean="0">
              <a:latin typeface="Encode Sans" panose="020B0604020202020204"/>
              <a:ea typeface="Calibri" panose="020F0502020204030204" pitchFamily="34" charset="0"/>
            </a:endParaRPr>
          </a:p>
          <a:p>
            <a:pPr marL="342900" indent="-342900">
              <a:buFont typeface="Arial" pitchFamily="34" charset="0"/>
              <a:buChar char="•"/>
            </a:pPr>
            <a:endParaRPr lang="es-ES" sz="2400" dirty="0">
              <a:latin typeface="Encode Sans" panose="020B0604020202020204"/>
              <a:ea typeface="Calibri" panose="020F0502020204030204" pitchFamily="34" charset="0"/>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8192" y="2773066"/>
            <a:ext cx="9095802" cy="3607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5958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Subiendo a </a:t>
            </a:r>
            <a:r>
              <a:rPr lang="es-ES" sz="4000" b="1" kern="0" dirty="0" err="1" smtClean="0">
                <a:solidFill>
                  <a:srgbClr val="FADA54"/>
                </a:solidFill>
                <a:latin typeface="Encode Sans"/>
                <a:ea typeface="Encode Sans"/>
                <a:cs typeface="Encode Sans"/>
                <a:sym typeface="Encode Sans"/>
              </a:rPr>
              <a:t>GitHub</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7" name="Google Shape;124;p7">
            <a:extLst>
              <a:ext uri="{FF2B5EF4-FFF2-40B4-BE49-F238E27FC236}">
                <a16:creationId xmlns="" xmlns:a16="http://schemas.microsoft.com/office/drawing/2014/main" id="{42586C2D-89D1-4B8A-9675-E07D4898191B}"/>
              </a:ext>
            </a:extLst>
          </p:cNvPr>
          <p:cNvSpPr txBox="1"/>
          <p:nvPr/>
        </p:nvSpPr>
        <p:spPr>
          <a:xfrm>
            <a:off x="464024" y="1816921"/>
            <a:ext cx="11375327" cy="4870003"/>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Se ejecuta el comando que nos permite generar un respaldo dentro del área temporal, el comando es «</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 </a:t>
            </a:r>
            <a:r>
              <a:rPr lang="es-ES" sz="2400" dirty="0" err="1" smtClean="0">
                <a:latin typeface="Encode Sans" panose="020B0604020202020204"/>
                <a:ea typeface="Calibri" panose="020F0502020204030204" pitchFamily="34" charset="0"/>
              </a:rPr>
              <a:t>add</a:t>
            </a:r>
            <a:r>
              <a:rPr lang="es-ES" sz="2400" dirty="0" smtClean="0">
                <a:latin typeface="Encode Sans" panose="020B0604020202020204"/>
                <a:ea typeface="Calibri" panose="020F0502020204030204" pitchFamily="34" charset="0"/>
              </a:rPr>
              <a:t> .»</a:t>
            </a:r>
          </a:p>
          <a:p>
            <a:pPr marL="342900" indent="-342900">
              <a:buFont typeface="Arial" pitchFamily="34" charset="0"/>
              <a:buChar char="•"/>
            </a:pPr>
            <a:endParaRPr lang="es-ES" sz="2400" dirty="0">
              <a:latin typeface="Encode Sans" panose="020B0604020202020204"/>
              <a:ea typeface="Calibri" panose="020F0502020204030204" pitchFamily="34" charset="0"/>
            </a:endParaRPr>
          </a:p>
          <a:p>
            <a:pPr marL="342900" indent="-342900">
              <a:buFont typeface="Arial" pitchFamily="34" charset="0"/>
              <a:buChar char="•"/>
            </a:pPr>
            <a:r>
              <a:rPr lang="es-ES" sz="2400" dirty="0" smtClean="0">
                <a:latin typeface="Encode Sans" panose="020B0604020202020204"/>
                <a:ea typeface="Calibri" panose="020F0502020204030204" pitchFamily="34" charset="0"/>
              </a:rPr>
              <a:t>Por último ejecuto el </a:t>
            </a:r>
            <a:r>
              <a:rPr lang="es-ES" sz="2400" dirty="0" err="1" smtClean="0">
                <a:latin typeface="Encode Sans" panose="020B0604020202020204"/>
                <a:ea typeface="Calibri" panose="020F0502020204030204" pitchFamily="34" charset="0"/>
              </a:rPr>
              <a:t>commint</a:t>
            </a:r>
            <a:r>
              <a:rPr lang="es-ES" sz="2400" dirty="0" smtClean="0">
                <a:latin typeface="Encode Sans" panose="020B0604020202020204"/>
                <a:ea typeface="Calibri" panose="020F0502020204030204" pitchFamily="34" charset="0"/>
              </a:rPr>
              <a:t> que realiza el correspondiente envió de los archivos al repositorio </a:t>
            </a:r>
          </a:p>
          <a:p>
            <a:r>
              <a:rPr lang="es-ES" sz="2400" dirty="0">
                <a:latin typeface="Encode Sans" panose="020B0604020202020204"/>
                <a:ea typeface="Calibri" panose="020F0502020204030204" pitchFamily="34" charset="0"/>
              </a:rPr>
              <a:t> </a:t>
            </a:r>
            <a:r>
              <a:rPr lang="es-ES" sz="2400" dirty="0" smtClean="0">
                <a:latin typeface="Encode Sans" panose="020B0604020202020204"/>
                <a:ea typeface="Calibri" panose="020F0502020204030204" pitchFamily="34" charset="0"/>
              </a:rPr>
              <a:t>   local de </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a:t>
            </a:r>
          </a:p>
          <a:p>
            <a:endParaRPr lang="es-ES" sz="2400" dirty="0">
              <a:latin typeface="Encode Sans" panose="020B0604020202020204"/>
              <a:ea typeface="Calibri" panose="020F0502020204030204" pitchFamily="34" charset="0"/>
            </a:endParaRPr>
          </a:p>
          <a:p>
            <a:pPr marL="342900" indent="-342900">
              <a:buFont typeface="Arial" pitchFamily="34" charset="0"/>
              <a:buChar char="•"/>
            </a:pPr>
            <a:r>
              <a:rPr lang="es-ES" sz="2400" dirty="0" smtClean="0">
                <a:latin typeface="Encode Sans" panose="020B0604020202020204"/>
                <a:ea typeface="Calibri" panose="020F0502020204030204" pitchFamily="34" charset="0"/>
              </a:rPr>
              <a:t>Por medio del comando</a:t>
            </a:r>
          </a:p>
          <a:p>
            <a:r>
              <a:rPr lang="es-ES" sz="2400" dirty="0" smtClean="0">
                <a:latin typeface="Encode Sans" panose="020B0604020202020204"/>
                <a:ea typeface="Calibri" panose="020F0502020204030204" pitchFamily="34" charset="0"/>
              </a:rPr>
              <a:t>    </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 log –</a:t>
            </a:r>
            <a:r>
              <a:rPr lang="es-ES" sz="2400" dirty="0" err="1" smtClean="0">
                <a:latin typeface="Encode Sans" panose="020B0604020202020204"/>
                <a:ea typeface="Calibri" panose="020F0502020204030204" pitchFamily="34" charset="0"/>
              </a:rPr>
              <a:t>oneline</a:t>
            </a:r>
            <a:r>
              <a:rPr lang="es-ES" sz="2400" dirty="0" smtClean="0">
                <a:latin typeface="Encode Sans" panose="020B0604020202020204"/>
                <a:ea typeface="Calibri" panose="020F0502020204030204" pitchFamily="34" charset="0"/>
              </a:rPr>
              <a:t> nos </a:t>
            </a:r>
          </a:p>
          <a:p>
            <a:r>
              <a:rPr lang="es-ES" sz="2400" dirty="0" smtClean="0">
                <a:latin typeface="Encode Sans" panose="020B0604020202020204"/>
                <a:ea typeface="Calibri" panose="020F0502020204030204" pitchFamily="34" charset="0"/>
              </a:rPr>
              <a:t>    informaremos sobre los</a:t>
            </a:r>
          </a:p>
          <a:p>
            <a:r>
              <a:rPr lang="es-ES" sz="2400" dirty="0" smtClean="0">
                <a:latin typeface="Encode Sans" panose="020B0604020202020204"/>
                <a:ea typeface="Calibri" panose="020F0502020204030204" pitchFamily="34" charset="0"/>
              </a:rPr>
              <a:t>    </a:t>
            </a:r>
            <a:r>
              <a:rPr lang="es-ES" sz="2400" dirty="0" err="1" smtClean="0">
                <a:latin typeface="Encode Sans" panose="020B0604020202020204"/>
                <a:ea typeface="Calibri" panose="020F0502020204030204" pitchFamily="34" charset="0"/>
              </a:rPr>
              <a:t>commint</a:t>
            </a:r>
            <a:r>
              <a:rPr lang="es-ES" sz="2400" dirty="0" smtClean="0">
                <a:latin typeface="Encode Sans" panose="020B0604020202020204"/>
                <a:ea typeface="Calibri" panose="020F0502020204030204" pitchFamily="34" charset="0"/>
              </a:rPr>
              <a:t> realizados al</a:t>
            </a:r>
          </a:p>
          <a:p>
            <a:r>
              <a:rPr lang="es-ES" sz="2400" dirty="0" smtClean="0">
                <a:latin typeface="Encode Sans" panose="020B0604020202020204"/>
                <a:ea typeface="Calibri" panose="020F0502020204030204" pitchFamily="34" charset="0"/>
              </a:rPr>
              <a:t>    repositorio local.</a:t>
            </a:r>
            <a:endParaRPr lang="es-ES" sz="2400" dirty="0">
              <a:latin typeface="Encode Sans" panose="020B0604020202020204"/>
              <a:ea typeface="Calibri" panose="020F0502020204030204" pitchFamily="34" charset="0"/>
            </a:endParaRP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1557" y="3575151"/>
            <a:ext cx="6847208" cy="3193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32057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Subiendo a </a:t>
            </a:r>
            <a:r>
              <a:rPr lang="es-ES" sz="4000" b="1" kern="0" dirty="0" err="1" smtClean="0">
                <a:solidFill>
                  <a:srgbClr val="FADA54"/>
                </a:solidFill>
                <a:latin typeface="Encode Sans"/>
                <a:ea typeface="Encode Sans"/>
                <a:cs typeface="Encode Sans"/>
                <a:sym typeface="Encode Sans"/>
              </a:rPr>
              <a:t>GitHub</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7" name="Google Shape;124;p7">
            <a:extLst>
              <a:ext uri="{FF2B5EF4-FFF2-40B4-BE49-F238E27FC236}">
                <a16:creationId xmlns="" xmlns:a16="http://schemas.microsoft.com/office/drawing/2014/main" id="{42586C2D-89D1-4B8A-9675-E07D4898191B}"/>
              </a:ext>
            </a:extLst>
          </p:cNvPr>
          <p:cNvSpPr txBox="1"/>
          <p:nvPr/>
        </p:nvSpPr>
        <p:spPr>
          <a:xfrm>
            <a:off x="464024" y="1816921"/>
            <a:ext cx="11375327" cy="4297276"/>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Para ejecutar «</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 </a:t>
            </a:r>
            <a:r>
              <a:rPr lang="es-ES" sz="2400" dirty="0" err="1" smtClean="0">
                <a:latin typeface="Encode Sans" panose="020B0604020202020204"/>
                <a:ea typeface="Calibri" panose="020F0502020204030204" pitchFamily="34" charset="0"/>
              </a:rPr>
              <a:t>add</a:t>
            </a:r>
            <a:r>
              <a:rPr lang="es-ES" sz="2400" dirty="0" smtClean="0">
                <a:latin typeface="Encode Sans" panose="020B0604020202020204"/>
                <a:ea typeface="Calibri" panose="020F0502020204030204" pitchFamily="34" charset="0"/>
              </a:rPr>
              <a:t> .» y </a:t>
            </a:r>
          </a:p>
          <a:p>
            <a:r>
              <a:rPr lang="es-ES" sz="2400" dirty="0" smtClean="0">
                <a:latin typeface="Encode Sans" panose="020B0604020202020204"/>
                <a:ea typeface="Calibri" panose="020F0502020204030204" pitchFamily="34" charset="0"/>
              </a:rPr>
              <a:t>«</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 </a:t>
            </a:r>
            <a:r>
              <a:rPr lang="es-ES" sz="2400" dirty="0" err="1" smtClean="0">
                <a:latin typeface="Encode Sans" panose="020B0604020202020204"/>
                <a:ea typeface="Calibri" panose="020F0502020204030204" pitchFamily="34" charset="0"/>
              </a:rPr>
              <a:t>commint</a:t>
            </a:r>
            <a:r>
              <a:rPr lang="es-ES" sz="2400" dirty="0" smtClean="0">
                <a:latin typeface="Encode Sans" panose="020B0604020202020204"/>
                <a:ea typeface="Calibri" panose="020F0502020204030204" pitchFamily="34" charset="0"/>
              </a:rPr>
              <a:t> –m ‘Comentario’» </a:t>
            </a:r>
          </a:p>
          <a:p>
            <a:r>
              <a:rPr lang="es-ES" sz="2400" dirty="0" smtClean="0">
                <a:latin typeface="Encode Sans" panose="020B0604020202020204"/>
                <a:ea typeface="Calibri" panose="020F0502020204030204" pitchFamily="34" charset="0"/>
              </a:rPr>
              <a:t>de forma conjunta podremos </a:t>
            </a:r>
          </a:p>
          <a:p>
            <a:r>
              <a:rPr lang="es-ES" sz="2400" dirty="0" smtClean="0">
                <a:latin typeface="Encode Sans" panose="020B0604020202020204"/>
                <a:ea typeface="Calibri" panose="020F0502020204030204" pitchFamily="34" charset="0"/>
              </a:rPr>
              <a:t>ejecutar el siguiente comando </a:t>
            </a:r>
          </a:p>
          <a:p>
            <a:r>
              <a:rPr lang="es-ES" sz="2400" dirty="0" smtClean="0">
                <a:latin typeface="Encode Sans" panose="020B0604020202020204"/>
                <a:ea typeface="Calibri" panose="020F0502020204030204" pitchFamily="34" charset="0"/>
              </a:rPr>
              <a:t>«</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 </a:t>
            </a:r>
            <a:r>
              <a:rPr lang="es-ES" sz="2400" dirty="0" err="1" smtClean="0">
                <a:latin typeface="Encode Sans" panose="020B0604020202020204"/>
                <a:ea typeface="Calibri" panose="020F0502020204030204" pitchFamily="34" charset="0"/>
              </a:rPr>
              <a:t>commit</a:t>
            </a:r>
            <a:r>
              <a:rPr lang="es-ES" sz="2400" dirty="0" smtClean="0">
                <a:latin typeface="Encode Sans" panose="020B0604020202020204"/>
                <a:ea typeface="Calibri" panose="020F0502020204030204" pitchFamily="34" charset="0"/>
              </a:rPr>
              <a:t> –am ‘comentario’»</a:t>
            </a:r>
          </a:p>
          <a:p>
            <a:endParaRPr lang="es-ES" sz="2400" dirty="0">
              <a:latin typeface="Encode Sans" panose="020B0604020202020204"/>
              <a:ea typeface="Calibri" panose="020F0502020204030204" pitchFamily="34" charset="0"/>
            </a:endParaRPr>
          </a:p>
          <a:p>
            <a:pPr marL="342900" indent="-342900">
              <a:buFont typeface="Arial" pitchFamily="34" charset="0"/>
              <a:buChar char="•"/>
            </a:pPr>
            <a:r>
              <a:rPr lang="es-ES" sz="2400" dirty="0" smtClean="0">
                <a:latin typeface="Encode Sans" panose="020B0604020202020204"/>
                <a:ea typeface="Calibri" panose="020F0502020204030204" pitchFamily="34" charset="0"/>
              </a:rPr>
              <a:t>Para realizar la copia en </a:t>
            </a:r>
          </a:p>
          <a:p>
            <a:r>
              <a:rPr lang="es-ES" sz="2400" dirty="0">
                <a:latin typeface="Encode Sans" panose="020B0604020202020204"/>
                <a:ea typeface="Calibri" panose="020F0502020204030204" pitchFamily="34" charset="0"/>
              </a:rPr>
              <a:t>n</a:t>
            </a:r>
            <a:r>
              <a:rPr lang="es-ES" sz="2400" dirty="0" smtClean="0">
                <a:latin typeface="Encode Sans" panose="020B0604020202020204"/>
                <a:ea typeface="Calibri" panose="020F0502020204030204" pitchFamily="34" charset="0"/>
              </a:rPr>
              <a:t>uestro repositorio remoto </a:t>
            </a:r>
          </a:p>
          <a:p>
            <a:r>
              <a:rPr lang="es-ES" sz="2400" dirty="0">
                <a:latin typeface="Encode Sans" panose="020B0604020202020204"/>
                <a:ea typeface="Calibri" panose="020F0502020204030204" pitchFamily="34" charset="0"/>
              </a:rPr>
              <a:t>e</a:t>
            </a:r>
            <a:r>
              <a:rPr lang="es-ES" sz="2400" dirty="0" smtClean="0">
                <a:latin typeface="Encode Sans" panose="020B0604020202020204"/>
                <a:ea typeface="Calibri" panose="020F0502020204030204" pitchFamily="34" charset="0"/>
              </a:rPr>
              <a:t>jecutamos el comando que </a:t>
            </a:r>
          </a:p>
          <a:p>
            <a:r>
              <a:rPr lang="es-ES" sz="2400" dirty="0">
                <a:latin typeface="Encode Sans" panose="020B0604020202020204"/>
                <a:ea typeface="Calibri" panose="020F0502020204030204" pitchFamily="34" charset="0"/>
              </a:rPr>
              <a:t>c</a:t>
            </a:r>
            <a:r>
              <a:rPr lang="es-ES" sz="2400" dirty="0" smtClean="0">
                <a:latin typeface="Encode Sans" panose="020B0604020202020204"/>
                <a:ea typeface="Calibri" panose="020F0502020204030204" pitchFamily="34" charset="0"/>
              </a:rPr>
              <a:t>opiamos desde la </a:t>
            </a:r>
            <a:r>
              <a:rPr lang="es-ES" sz="2400" dirty="0" err="1" smtClean="0">
                <a:latin typeface="Encode Sans" panose="020B0604020202020204"/>
                <a:ea typeface="Calibri" panose="020F0502020204030204" pitchFamily="34" charset="0"/>
              </a:rPr>
              <a:t>pag</a:t>
            </a:r>
            <a:r>
              <a:rPr lang="es-ES" sz="2400" dirty="0" smtClean="0">
                <a:latin typeface="Encode Sans" panose="020B0604020202020204"/>
                <a:ea typeface="Calibri" panose="020F0502020204030204" pitchFamily="34" charset="0"/>
              </a:rPr>
              <a:t> de</a:t>
            </a:r>
          </a:p>
          <a:p>
            <a:r>
              <a:rPr lang="es-ES" sz="2400" dirty="0" err="1" smtClean="0">
                <a:latin typeface="Encode Sans" panose="020B0604020202020204"/>
                <a:ea typeface="Calibri" panose="020F0502020204030204" pitchFamily="34" charset="0"/>
              </a:rPr>
              <a:t>GitHub</a:t>
            </a:r>
            <a:r>
              <a:rPr lang="es-ES" sz="2400" dirty="0" smtClean="0">
                <a:latin typeface="Encode Sans" panose="020B0604020202020204"/>
                <a:ea typeface="Calibri" panose="020F0502020204030204" pitchFamily="34" charset="0"/>
              </a:rPr>
              <a:t> </a:t>
            </a:r>
            <a:endParaRPr lang="es-ES" sz="2400" dirty="0">
              <a:latin typeface="Encode Sans" panose="020B0604020202020204"/>
              <a:ea typeface="Calibri" panose="020F0502020204030204" pitchFamily="34" charset="0"/>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3137" y="1937983"/>
            <a:ext cx="7393762" cy="4649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42449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Subiendo a </a:t>
            </a:r>
            <a:r>
              <a:rPr lang="es-ES" sz="4000" b="1" kern="0" dirty="0" err="1" smtClean="0">
                <a:solidFill>
                  <a:srgbClr val="FADA54"/>
                </a:solidFill>
                <a:latin typeface="Encode Sans"/>
                <a:ea typeface="Encode Sans"/>
                <a:cs typeface="Encode Sans"/>
                <a:sym typeface="Encode Sans"/>
              </a:rPr>
              <a:t>GitHub</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7" name="Google Shape;124;p7">
            <a:extLst>
              <a:ext uri="{FF2B5EF4-FFF2-40B4-BE49-F238E27FC236}">
                <a16:creationId xmlns="" xmlns:a16="http://schemas.microsoft.com/office/drawing/2014/main" id="{42586C2D-89D1-4B8A-9675-E07D4898191B}"/>
              </a:ext>
            </a:extLst>
          </p:cNvPr>
          <p:cNvSpPr txBox="1"/>
          <p:nvPr/>
        </p:nvSpPr>
        <p:spPr>
          <a:xfrm>
            <a:off x="464024" y="1816921"/>
            <a:ext cx="11375327" cy="4297276"/>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Ejecutado el comando sugerido por </a:t>
            </a:r>
            <a:r>
              <a:rPr lang="es-ES" sz="2400" dirty="0" err="1" smtClean="0">
                <a:latin typeface="Encode Sans" panose="020B0604020202020204"/>
                <a:ea typeface="Calibri" panose="020F0502020204030204" pitchFamily="34" charset="0"/>
              </a:rPr>
              <a:t>GitHub</a:t>
            </a:r>
            <a:r>
              <a:rPr lang="es-ES" sz="2400" dirty="0" smtClean="0">
                <a:latin typeface="Encode Sans" panose="020B0604020202020204"/>
                <a:ea typeface="Calibri" panose="020F0502020204030204" pitchFamily="34" charset="0"/>
              </a:rPr>
              <a:t> para copiar el proyecto al repositorio remoto, se observa que el comando no arrojo ningún mensaje.</a:t>
            </a:r>
          </a:p>
          <a:p>
            <a:pPr marL="342900" indent="-342900">
              <a:buFont typeface="Arial" pitchFamily="34" charset="0"/>
              <a:buChar char="•"/>
            </a:pPr>
            <a:endParaRPr lang="es-ES" sz="2400" dirty="0">
              <a:latin typeface="Encode Sans" panose="020B0604020202020204"/>
              <a:ea typeface="Calibri" panose="020F0502020204030204" pitchFamily="34" charset="0"/>
            </a:endParaRPr>
          </a:p>
          <a:p>
            <a:pPr marL="342900" indent="-342900">
              <a:buFont typeface="Arial" pitchFamily="34" charset="0"/>
              <a:buChar char="•"/>
            </a:pPr>
            <a:r>
              <a:rPr lang="es-ES" sz="2400" dirty="0" smtClean="0">
                <a:latin typeface="Encode Sans" panose="020B0604020202020204"/>
                <a:ea typeface="Calibri" panose="020F0502020204030204" pitchFamily="34" charset="0"/>
              </a:rPr>
              <a:t>Revisando nuestro repositorio remoto deberíamos de poder ver nuestro repositorio local clonado en el.</a:t>
            </a:r>
          </a:p>
          <a:p>
            <a:pPr marL="342900" indent="-342900">
              <a:buFont typeface="Arial" pitchFamily="34" charset="0"/>
              <a:buChar char="•"/>
            </a:pPr>
            <a:endParaRPr lang="es-ES" sz="2400" dirty="0">
              <a:latin typeface="Encode Sans" panose="020B0604020202020204"/>
              <a:ea typeface="Calibri" panose="020F0502020204030204" pitchFamily="34" charset="0"/>
            </a:endParaRPr>
          </a:p>
          <a:p>
            <a:pPr marL="342900" indent="-342900">
              <a:buFont typeface="Arial" pitchFamily="34" charset="0"/>
              <a:buChar char="•"/>
            </a:pPr>
            <a:endParaRPr lang="es-ES" sz="2400" dirty="0">
              <a:latin typeface="Encode Sans" panose="020B0604020202020204"/>
              <a:ea typeface="Calibri" panose="020F0502020204030204" pitchFamily="34" charset="0"/>
            </a:endParaRPr>
          </a:p>
        </p:txBody>
      </p:sp>
    </p:spTree>
    <p:extLst>
      <p:ext uri="{BB962C8B-B14F-4D97-AF65-F5344CB8AC3E}">
        <p14:creationId xmlns:p14="http://schemas.microsoft.com/office/powerpoint/2010/main" val="1344145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a:t>
            </a:r>
            <a:r>
              <a:rPr lang="es-ES" sz="4000" b="1" kern="0" dirty="0">
                <a:solidFill>
                  <a:srgbClr val="FADA54"/>
                </a:solidFill>
                <a:latin typeface="Encode Sans"/>
                <a:ea typeface="Encode Sans"/>
                <a:cs typeface="Encode Sans"/>
                <a:sym typeface="Encode Sans"/>
              </a:rPr>
              <a:t>Subiendo a </a:t>
            </a:r>
            <a:r>
              <a:rPr lang="es-ES" sz="4000" b="1" kern="0" dirty="0" err="1">
                <a:solidFill>
                  <a:srgbClr val="FADA54"/>
                </a:solidFill>
                <a:latin typeface="Encode Sans"/>
                <a:ea typeface="Encode Sans"/>
                <a:cs typeface="Encode Sans"/>
                <a:sym typeface="Encode Sans"/>
              </a:rPr>
              <a:t>GitHub</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2575" y="1921774"/>
            <a:ext cx="7881500" cy="4640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03014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 Subiendo a </a:t>
            </a:r>
            <a:r>
              <a:rPr lang="es-ES" sz="4000" b="1" kern="0" dirty="0" err="1">
                <a:solidFill>
                  <a:srgbClr val="FADA54"/>
                </a:solidFill>
                <a:latin typeface="Encode Sans"/>
                <a:ea typeface="Encode Sans"/>
                <a:cs typeface="Encode Sans"/>
                <a:sym typeface="Encode Sans"/>
              </a:rPr>
              <a:t>GitHub</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4014070" y="2773084"/>
            <a:ext cx="5310234" cy="2382456"/>
          </a:xfrm>
          <a:prstGeom prst="rect">
            <a:avLst/>
          </a:prstGeom>
          <a:noFill/>
          <a:ln>
            <a:noFill/>
          </a:ln>
        </p:spPr>
        <p:txBody>
          <a:bodyPr spcFirstLastPara="1" wrap="square" lIns="121900" tIns="121900" rIns="121900" bIns="121900" anchor="ctr" anchorCtr="0">
            <a:noAutofit/>
          </a:bodyPr>
          <a:lstStyle/>
          <a:p>
            <a:r>
              <a:rPr lang="es-MX" sz="2400" b="1" dirty="0">
                <a:latin typeface="Encode Sans" panose="020B0604020202020204"/>
                <a:ea typeface="Calibri" panose="020F0502020204030204" pitchFamily="34" charset="0"/>
              </a:rPr>
              <a:t>Tema: </a:t>
            </a:r>
            <a:r>
              <a:rPr lang="es-MX" sz="2400" b="1" dirty="0" smtClean="0">
                <a:latin typeface="Encode Sans" panose="020B0604020202020204"/>
                <a:ea typeface="Calibri" panose="020F0502020204030204" pitchFamily="34" charset="0"/>
              </a:rPr>
              <a:t>Ramas o </a:t>
            </a:r>
            <a:r>
              <a:rPr lang="es-MX" sz="2400" b="1" dirty="0" err="1" smtClean="0">
                <a:latin typeface="Encode Sans" panose="020B0604020202020204"/>
                <a:ea typeface="Calibri" panose="020F0502020204030204" pitchFamily="34" charset="0"/>
              </a:rPr>
              <a:t>Branch</a:t>
            </a:r>
            <a:endParaRPr lang="es-AR" sz="2400" b="1" dirty="0">
              <a:latin typeface="Encode Sans" panose="020B0604020202020204"/>
              <a:ea typeface="Calibri" panose="020F0502020204030204" pitchFamily="34" charset="0"/>
            </a:endParaRPr>
          </a:p>
          <a:p>
            <a:endParaRPr lang="es-ES" dirty="0">
              <a:latin typeface="Encode Sans" panose="020B0604020202020204"/>
              <a:ea typeface="Calibri" panose="020F0502020204030204" pitchFamily="34" charset="0"/>
            </a:endParaRPr>
          </a:p>
          <a:p>
            <a:pPr marL="285750" indent="-285750">
              <a:buFont typeface="Arial" panose="020B0604020202020204" pitchFamily="34" charset="0"/>
              <a:buChar char="•"/>
            </a:pPr>
            <a:r>
              <a:rPr lang="es-ES" sz="2400" dirty="0" smtClean="0">
                <a:latin typeface="Encode Sans" panose="020B0604020202020204"/>
                <a:ea typeface="Calibri" panose="020F0502020204030204" pitchFamily="34" charset="0"/>
              </a:rPr>
              <a:t>Que son.</a:t>
            </a:r>
          </a:p>
          <a:p>
            <a:pPr marL="285750" indent="-285750">
              <a:buFont typeface="Arial" panose="020B0604020202020204" pitchFamily="34" charset="0"/>
              <a:buChar char="•"/>
            </a:pPr>
            <a:r>
              <a:rPr lang="es-ES" sz="2400" dirty="0" smtClean="0">
                <a:latin typeface="Encode Sans" panose="020B0604020202020204"/>
                <a:ea typeface="Calibri" panose="020F0502020204030204" pitchFamily="34" charset="0"/>
              </a:rPr>
              <a:t>Para que sirven.</a:t>
            </a:r>
            <a:endParaRPr lang="es-ES" sz="2400" dirty="0">
              <a:latin typeface="Encode Sans" panose="020B0604020202020204"/>
              <a:ea typeface="Calibri" panose="020F0502020204030204" pitchFamily="34" charset="0"/>
            </a:endParaRPr>
          </a:p>
        </p:txBody>
      </p:sp>
    </p:spTree>
    <p:extLst>
      <p:ext uri="{BB962C8B-B14F-4D97-AF65-F5344CB8AC3E}">
        <p14:creationId xmlns:p14="http://schemas.microsoft.com/office/powerpoint/2010/main" val="5800488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 </a:t>
            </a:r>
            <a:r>
              <a:rPr lang="es-ES" sz="4000" b="1" kern="0" dirty="0" smtClean="0">
                <a:solidFill>
                  <a:srgbClr val="FADA54"/>
                </a:solidFill>
                <a:latin typeface="Encode Sans"/>
                <a:ea typeface="Encode Sans"/>
                <a:cs typeface="Encode Sans"/>
                <a:sym typeface="Encode Sans"/>
              </a:rPr>
              <a:t>Ramas o </a:t>
            </a:r>
            <a:r>
              <a:rPr lang="es-ES" sz="4000" b="1" kern="0" dirty="0" err="1" smtClean="0">
                <a:solidFill>
                  <a:srgbClr val="FADA54"/>
                </a:solidFill>
                <a:latin typeface="Encode Sans"/>
                <a:ea typeface="Encode Sans"/>
                <a:cs typeface="Encode Sans"/>
                <a:sym typeface="Encode Sans"/>
              </a:rPr>
              <a:t>Branch</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489219" y="1774206"/>
            <a:ext cx="11350132" cy="2647665"/>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Se dispone de 3 archivos diferentes. </a:t>
            </a:r>
            <a:r>
              <a:rPr lang="es-ES" sz="2400" dirty="0" err="1" smtClean="0">
                <a:latin typeface="Encode Sans" panose="020B0604020202020204"/>
                <a:ea typeface="Calibri" panose="020F0502020204030204" pitchFamily="34" charset="0"/>
              </a:rPr>
              <a:t>Css</a:t>
            </a:r>
            <a:r>
              <a:rPr lang="es-ES" sz="2400" dirty="0" smtClean="0">
                <a:latin typeface="Encode Sans" panose="020B0604020202020204"/>
                <a:ea typeface="Calibri" panose="020F0502020204030204" pitchFamily="34" charset="0"/>
              </a:rPr>
              <a:t>, </a:t>
            </a:r>
            <a:r>
              <a:rPr lang="es-ES" sz="2400" dirty="0" err="1" smtClean="0">
                <a:latin typeface="Encode Sans" panose="020B0604020202020204"/>
                <a:ea typeface="Calibri" panose="020F0502020204030204" pitchFamily="34" charset="0"/>
              </a:rPr>
              <a:t>Html</a:t>
            </a:r>
            <a:r>
              <a:rPr lang="es-ES" sz="2400" dirty="0" smtClean="0">
                <a:latin typeface="Encode Sans" panose="020B0604020202020204"/>
                <a:ea typeface="Calibri" panose="020F0502020204030204" pitchFamily="34" charset="0"/>
              </a:rPr>
              <a:t>, JavaScript en el proyecto.</a:t>
            </a:r>
          </a:p>
          <a:p>
            <a:pPr marL="342900" indent="-342900">
              <a:buFont typeface="Arial" pitchFamily="34" charset="0"/>
              <a:buChar char="•"/>
            </a:pPr>
            <a:r>
              <a:rPr lang="es-ES" sz="2400" dirty="0">
                <a:latin typeface="Encode Sans" panose="020B0604020202020204"/>
                <a:ea typeface="Calibri" panose="020F0502020204030204" pitchFamily="34" charset="0"/>
              </a:rPr>
              <a:t>S</a:t>
            </a:r>
            <a:r>
              <a:rPr lang="es-ES" sz="2400" dirty="0" smtClean="0">
                <a:latin typeface="Encode Sans" panose="020B0604020202020204"/>
                <a:ea typeface="Calibri" panose="020F0502020204030204" pitchFamily="34" charset="0"/>
              </a:rPr>
              <a:t>e pueden generar ramas paralelas por cada tipo de archivos pero no necesariamente tiene que ser así.</a:t>
            </a:r>
          </a:p>
          <a:p>
            <a:pPr marL="342900" indent="-342900">
              <a:buFont typeface="Arial" pitchFamily="34" charset="0"/>
              <a:buChar char="•"/>
            </a:pPr>
            <a:r>
              <a:rPr lang="es-ES" sz="2400" dirty="0" smtClean="0">
                <a:latin typeface="Encode Sans" panose="020B0604020202020204"/>
                <a:ea typeface="Calibri" panose="020F0502020204030204" pitchFamily="34" charset="0"/>
              </a:rPr>
              <a:t>Se suelen presentar conflictos de concurrencia cuando se </a:t>
            </a:r>
          </a:p>
          <a:p>
            <a:r>
              <a:rPr lang="es-ES" sz="2400" dirty="0" smtClean="0">
                <a:latin typeface="Encode Sans" panose="020B0604020202020204"/>
                <a:ea typeface="Calibri" panose="020F0502020204030204" pitchFamily="34" charset="0"/>
              </a:rPr>
              <a:t>procede a unificar las distintas ramas que acompañan al </a:t>
            </a:r>
          </a:p>
          <a:p>
            <a:r>
              <a:rPr lang="es-ES" sz="2400" dirty="0" smtClean="0">
                <a:latin typeface="Encode Sans" panose="020B0604020202020204"/>
                <a:ea typeface="Calibri" panose="020F0502020204030204" pitchFamily="34" charset="0"/>
              </a:rPr>
              <a:t>proyecto es decir cuando se </a:t>
            </a:r>
          </a:p>
          <a:p>
            <a:r>
              <a:rPr lang="es-ES" sz="2400" dirty="0" smtClean="0">
                <a:latin typeface="Encode Sans" panose="020B0604020202020204"/>
                <a:ea typeface="Calibri" panose="020F0502020204030204" pitchFamily="34" charset="0"/>
              </a:rPr>
              <a:t>realizan los </a:t>
            </a:r>
            <a:r>
              <a:rPr lang="es-ES" sz="2400" dirty="0" err="1" smtClean="0">
                <a:latin typeface="Encode Sans" panose="020B0604020202020204"/>
                <a:ea typeface="Calibri" panose="020F0502020204030204" pitchFamily="34" charset="0"/>
              </a:rPr>
              <a:t>merge</a:t>
            </a:r>
            <a:r>
              <a:rPr lang="es-ES" sz="2400" dirty="0" smtClean="0">
                <a:latin typeface="Encode Sans" panose="020B0604020202020204"/>
                <a:ea typeface="Calibri" panose="020F0502020204030204" pitchFamily="34" charset="0"/>
              </a:rPr>
              <a:t>.</a:t>
            </a:r>
            <a:endParaRPr lang="es-ES" sz="2400" dirty="0">
              <a:latin typeface="Encode Sans" panose="020B0604020202020204"/>
              <a:ea typeface="Calibri" panose="020F0502020204030204" pitchFamily="34" charset="0"/>
            </a:endParaRPr>
          </a:p>
        </p:txBody>
      </p:sp>
      <p:pic>
        <p:nvPicPr>
          <p:cNvPr id="7" name="Picture 6" descr="https://mascandobits.es/blog/wp-content/uploads/2021/03/Merge-Pull-Request_Merge-Comm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3828" y="3220278"/>
            <a:ext cx="5838825" cy="240030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24;p7">
            <a:extLst>
              <a:ext uri="{FF2B5EF4-FFF2-40B4-BE49-F238E27FC236}">
                <a16:creationId xmlns="" xmlns:a16="http://schemas.microsoft.com/office/drawing/2014/main" id="{42586C2D-89D1-4B8A-9675-E07D4898191B}"/>
              </a:ext>
            </a:extLst>
          </p:cNvPr>
          <p:cNvSpPr txBox="1"/>
          <p:nvPr/>
        </p:nvSpPr>
        <p:spPr>
          <a:xfrm>
            <a:off x="3234694" y="4276983"/>
            <a:ext cx="3032686" cy="434140"/>
          </a:xfrm>
          <a:prstGeom prst="rect">
            <a:avLst/>
          </a:prstGeom>
          <a:noFill/>
          <a:ln>
            <a:noFill/>
          </a:ln>
        </p:spPr>
        <p:txBody>
          <a:bodyPr spcFirstLastPara="1" wrap="square" lIns="121900" tIns="121900" rIns="121900" bIns="121900" anchor="ctr" anchorCtr="0">
            <a:noAutofit/>
          </a:bodyPr>
          <a:lstStyle/>
          <a:p>
            <a:r>
              <a:rPr lang="es-ES" b="1" dirty="0" smtClean="0">
                <a:latin typeface="Encode Sans" panose="020B0604020202020204"/>
                <a:ea typeface="Calibri" panose="020F0502020204030204" pitchFamily="34" charset="0"/>
              </a:rPr>
              <a:t>Rama Master</a:t>
            </a:r>
            <a:endParaRPr lang="es-ES" b="1" dirty="0">
              <a:latin typeface="Encode Sans" panose="020B0604020202020204"/>
              <a:ea typeface="Calibri" panose="020F0502020204030204" pitchFamily="34" charset="0"/>
            </a:endParaRPr>
          </a:p>
        </p:txBody>
      </p:sp>
      <p:sp>
        <p:nvSpPr>
          <p:cNvPr id="9" name="Google Shape;124;p7">
            <a:extLst>
              <a:ext uri="{FF2B5EF4-FFF2-40B4-BE49-F238E27FC236}">
                <a16:creationId xmlns="" xmlns:a16="http://schemas.microsoft.com/office/drawing/2014/main" id="{42586C2D-89D1-4B8A-9675-E07D4898191B}"/>
              </a:ext>
            </a:extLst>
          </p:cNvPr>
          <p:cNvSpPr txBox="1"/>
          <p:nvPr/>
        </p:nvSpPr>
        <p:spPr>
          <a:xfrm>
            <a:off x="4813828" y="5177676"/>
            <a:ext cx="3032686" cy="434140"/>
          </a:xfrm>
          <a:prstGeom prst="rect">
            <a:avLst/>
          </a:prstGeom>
          <a:noFill/>
          <a:ln>
            <a:noFill/>
          </a:ln>
        </p:spPr>
        <p:txBody>
          <a:bodyPr spcFirstLastPara="1" wrap="square" lIns="121900" tIns="121900" rIns="121900" bIns="121900" anchor="ctr" anchorCtr="0">
            <a:noAutofit/>
          </a:bodyPr>
          <a:lstStyle/>
          <a:p>
            <a:r>
              <a:rPr lang="es-ES" b="1" dirty="0" smtClean="0">
                <a:latin typeface="Encode Sans" panose="020B0604020202020204"/>
                <a:ea typeface="Calibri" panose="020F0502020204030204" pitchFamily="34" charset="0"/>
              </a:rPr>
              <a:t>Rama </a:t>
            </a:r>
            <a:r>
              <a:rPr lang="es-ES" b="1" dirty="0" err="1" smtClean="0">
                <a:latin typeface="Encode Sans" panose="020B0604020202020204"/>
                <a:ea typeface="Calibri" panose="020F0502020204030204" pitchFamily="34" charset="0"/>
              </a:rPr>
              <a:t>Dev</a:t>
            </a:r>
            <a:endParaRPr lang="es-ES" b="1" dirty="0">
              <a:latin typeface="Encode Sans" panose="020B0604020202020204"/>
              <a:ea typeface="Calibri" panose="020F0502020204030204" pitchFamily="34" charset="0"/>
            </a:endParaRPr>
          </a:p>
        </p:txBody>
      </p:sp>
      <p:sp>
        <p:nvSpPr>
          <p:cNvPr id="12" name="11 Documento"/>
          <p:cNvSpPr/>
          <p:nvPr/>
        </p:nvSpPr>
        <p:spPr>
          <a:xfrm>
            <a:off x="8485308" y="5824811"/>
            <a:ext cx="764275" cy="819089"/>
          </a:xfrm>
          <a:prstGeom prst="flowChartDocumen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3" name="Picture 2" descr="C:\Program Files\Microsoft Office\MEDIA\CAGCAT10\j0292020.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21151" y="5779178"/>
            <a:ext cx="824178" cy="782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46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 </a:t>
            </a:r>
            <a:r>
              <a:rPr lang="es-ES" sz="4000" b="1" kern="0" dirty="0" smtClean="0">
                <a:solidFill>
                  <a:srgbClr val="FADA54"/>
                </a:solidFill>
                <a:latin typeface="Encode Sans"/>
                <a:ea typeface="Encode Sans"/>
                <a:cs typeface="Encode Sans"/>
                <a:sym typeface="Encode Sans"/>
              </a:rPr>
              <a:t>Ramas o </a:t>
            </a:r>
            <a:r>
              <a:rPr lang="es-ES" sz="4000" b="1" kern="0" dirty="0" err="1" smtClean="0">
                <a:solidFill>
                  <a:srgbClr val="FADA54"/>
                </a:solidFill>
                <a:latin typeface="Encode Sans"/>
                <a:ea typeface="Encode Sans"/>
                <a:cs typeface="Encode Sans"/>
                <a:sym typeface="Encode Sans"/>
              </a:rPr>
              <a:t>Branch</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489219" y="1774206"/>
            <a:ext cx="11350132" cy="4722128"/>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Se generar una rama con la intensión que en esa rama se programe todas las funcionalidades del </a:t>
            </a:r>
            <a:r>
              <a:rPr lang="es-ES" sz="2400" dirty="0" err="1" smtClean="0">
                <a:latin typeface="Encode Sans" panose="020B0604020202020204"/>
                <a:ea typeface="Calibri" panose="020F0502020204030204" pitchFamily="34" charset="0"/>
              </a:rPr>
              <a:t>javascript</a:t>
            </a:r>
            <a:r>
              <a:rPr lang="es-ES" sz="2400" dirty="0" smtClean="0">
                <a:latin typeface="Encode Sans" panose="020B0604020202020204"/>
                <a:ea typeface="Calibri" panose="020F0502020204030204" pitchFamily="34" charset="0"/>
              </a:rPr>
              <a:t>, para ello ejecutamos el siguiente comando en consola «</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 </a:t>
            </a:r>
            <a:r>
              <a:rPr lang="es-ES" sz="2400" dirty="0" err="1" smtClean="0">
                <a:latin typeface="Encode Sans" panose="020B0604020202020204"/>
                <a:ea typeface="Calibri" panose="020F0502020204030204" pitchFamily="34" charset="0"/>
              </a:rPr>
              <a:t>branch</a:t>
            </a:r>
            <a:r>
              <a:rPr lang="es-ES" sz="2400" dirty="0" smtClean="0">
                <a:latin typeface="Encode Sans" panose="020B0604020202020204"/>
                <a:ea typeface="Calibri" panose="020F0502020204030204" pitchFamily="34" charset="0"/>
              </a:rPr>
              <a:t> ‘nombre rama’».</a:t>
            </a:r>
          </a:p>
          <a:p>
            <a:pPr marL="342900" indent="-342900">
              <a:buFont typeface="Arial" pitchFamily="34" charset="0"/>
              <a:buChar char="•"/>
            </a:pPr>
            <a:endParaRPr lang="es-ES" sz="2400" dirty="0" smtClean="0">
              <a:latin typeface="Encode Sans" panose="020B0604020202020204"/>
              <a:ea typeface="Calibri" panose="020F0502020204030204" pitchFamily="34" charset="0"/>
            </a:endParaRPr>
          </a:p>
          <a:p>
            <a:pPr marL="342900" indent="-342900">
              <a:buFont typeface="Arial" pitchFamily="34" charset="0"/>
              <a:buChar char="•"/>
            </a:pPr>
            <a:r>
              <a:rPr lang="es-ES" sz="2400" dirty="0" smtClean="0">
                <a:latin typeface="Encode Sans" panose="020B0604020202020204"/>
                <a:ea typeface="Calibri" panose="020F0502020204030204" pitchFamily="34" charset="0"/>
              </a:rPr>
              <a:t>En comando se ejecuta y genera una nueva rama con el nombre indicado, en este caso se generar una rama llamada </a:t>
            </a:r>
            <a:r>
              <a:rPr lang="es-ES" sz="2400" dirty="0" err="1" smtClean="0">
                <a:latin typeface="Encode Sans" panose="020B0604020202020204"/>
                <a:ea typeface="Calibri" panose="020F0502020204030204" pitchFamily="34" charset="0"/>
              </a:rPr>
              <a:t>javascript</a:t>
            </a:r>
            <a:r>
              <a:rPr lang="es-ES" sz="2400" dirty="0" smtClean="0">
                <a:latin typeface="Encode Sans" panose="020B0604020202020204"/>
                <a:ea typeface="Calibri" panose="020F0502020204030204" pitchFamily="34" charset="0"/>
              </a:rPr>
              <a:t>.</a:t>
            </a:r>
          </a:p>
          <a:p>
            <a:pPr marL="342900" indent="-342900">
              <a:buFont typeface="Arial" pitchFamily="34" charset="0"/>
              <a:buChar char="•"/>
            </a:pPr>
            <a:endParaRPr lang="es-ES" sz="2400" dirty="0" smtClean="0">
              <a:latin typeface="Encode Sans" panose="020B0604020202020204"/>
              <a:ea typeface="Calibri" panose="020F0502020204030204" pitchFamily="34" charset="0"/>
            </a:endParaRPr>
          </a:p>
          <a:p>
            <a:pPr marL="342900" indent="-342900">
              <a:buFont typeface="Arial" pitchFamily="34" charset="0"/>
              <a:buChar char="•"/>
            </a:pPr>
            <a:endParaRPr lang="es-ES" sz="2400" dirty="0">
              <a:latin typeface="Encode Sans" panose="020B0604020202020204"/>
              <a:ea typeface="Calibri" panose="020F0502020204030204" pitchFamily="34" charset="0"/>
            </a:endParaRPr>
          </a:p>
          <a:p>
            <a:pPr marL="342900" indent="-342900">
              <a:buFont typeface="Arial" pitchFamily="34" charset="0"/>
              <a:buChar char="•"/>
            </a:pPr>
            <a:endParaRPr lang="es-ES" sz="2400" dirty="0" smtClean="0">
              <a:latin typeface="Encode Sans" panose="020B0604020202020204"/>
              <a:ea typeface="Calibri" panose="020F0502020204030204" pitchFamily="34" charset="0"/>
            </a:endParaRPr>
          </a:p>
          <a:p>
            <a:pPr marL="342900" indent="-342900">
              <a:buFont typeface="Arial" pitchFamily="34" charset="0"/>
              <a:buChar char="•"/>
            </a:pPr>
            <a:endParaRPr lang="es-ES" sz="2400" dirty="0">
              <a:latin typeface="Encode Sans" panose="020B0604020202020204"/>
              <a:ea typeface="Calibri" panose="020F0502020204030204" pitchFamily="34" charset="0"/>
            </a:endParaRPr>
          </a:p>
          <a:p>
            <a:pPr marL="342900" indent="-342900">
              <a:buFont typeface="Arial" pitchFamily="34" charset="0"/>
              <a:buChar char="•"/>
            </a:pPr>
            <a:r>
              <a:rPr lang="es-ES" sz="2400" dirty="0" smtClean="0">
                <a:latin typeface="Encode Sans" panose="020B0604020202020204"/>
                <a:ea typeface="Calibri" panose="020F0502020204030204" pitchFamily="34" charset="0"/>
              </a:rPr>
              <a:t>Para saber que ramas tiene el proyecto y en que rama uno esta parado lo hacemos con el comando </a:t>
            </a:r>
          </a:p>
          <a:p>
            <a:pPr marL="342900" indent="-342900">
              <a:buFont typeface="Arial" pitchFamily="34" charset="0"/>
              <a:buChar char="•"/>
            </a:pPr>
            <a:endParaRPr lang="es-ES" sz="2400" dirty="0" smtClean="0">
              <a:latin typeface="Encode Sans" panose="020B0604020202020204"/>
              <a:ea typeface="Calibri" panose="020F0502020204030204" pitchFamily="34" charset="0"/>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0123" y="4181294"/>
            <a:ext cx="10170245" cy="963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6774" y="5781675"/>
            <a:ext cx="3878737" cy="937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73279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 </a:t>
            </a:r>
            <a:r>
              <a:rPr lang="es-ES" sz="4000" b="1" kern="0" dirty="0" smtClean="0">
                <a:solidFill>
                  <a:srgbClr val="FADA54"/>
                </a:solidFill>
                <a:latin typeface="Encode Sans"/>
                <a:ea typeface="Encode Sans"/>
                <a:cs typeface="Encode Sans"/>
                <a:sym typeface="Encode Sans"/>
              </a:rPr>
              <a:t>Ramas o </a:t>
            </a:r>
            <a:r>
              <a:rPr lang="es-ES" sz="4000" b="1" kern="0" dirty="0" err="1" smtClean="0">
                <a:solidFill>
                  <a:srgbClr val="FADA54"/>
                </a:solidFill>
                <a:latin typeface="Encode Sans"/>
                <a:ea typeface="Encode Sans"/>
                <a:cs typeface="Encode Sans"/>
                <a:sym typeface="Encode Sans"/>
              </a:rPr>
              <a:t>Branch</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489219" y="1978200"/>
            <a:ext cx="11350132" cy="4339991"/>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Para poder seleccionar una rama deseada se lo hará por medio del siguiente comando.</a:t>
            </a:r>
          </a:p>
          <a:p>
            <a:pPr marL="342900" indent="-342900">
              <a:buFont typeface="Arial" pitchFamily="34" charset="0"/>
              <a:buChar char="•"/>
            </a:pPr>
            <a:endParaRPr lang="es-ES" sz="2400" dirty="0" smtClean="0">
              <a:latin typeface="Encode Sans" panose="020B0604020202020204"/>
              <a:ea typeface="Calibri" panose="020F0502020204030204" pitchFamily="34" charset="0"/>
            </a:endParaRPr>
          </a:p>
          <a:p>
            <a:pPr marL="342900" indent="-342900">
              <a:buFont typeface="Arial" pitchFamily="34" charset="0"/>
              <a:buChar char="•"/>
            </a:pPr>
            <a:endParaRPr lang="es-ES" sz="2400" dirty="0">
              <a:latin typeface="Encode Sans" panose="020B0604020202020204"/>
              <a:ea typeface="Calibri" panose="020F0502020204030204" pitchFamily="34" charset="0"/>
            </a:endParaRPr>
          </a:p>
          <a:p>
            <a:pPr marL="342900" indent="-342900">
              <a:buFont typeface="Arial" pitchFamily="34" charset="0"/>
              <a:buChar char="•"/>
            </a:pPr>
            <a:endParaRPr lang="es-ES" sz="2400" dirty="0" smtClean="0">
              <a:latin typeface="Encode Sans" panose="020B0604020202020204"/>
              <a:ea typeface="Calibri" panose="020F0502020204030204" pitchFamily="34" charset="0"/>
            </a:endParaRPr>
          </a:p>
          <a:p>
            <a:pPr marL="342900" indent="-342900">
              <a:buFont typeface="Arial" pitchFamily="34" charset="0"/>
              <a:buChar char="•"/>
            </a:pPr>
            <a:endParaRPr lang="es-ES" sz="2400" dirty="0" smtClean="0">
              <a:latin typeface="Encode Sans" panose="020B0604020202020204"/>
              <a:ea typeface="Calibri" panose="020F0502020204030204" pitchFamily="34" charset="0"/>
            </a:endParaRPr>
          </a:p>
          <a:p>
            <a:pPr marL="342900" indent="-342900">
              <a:buFont typeface="Arial" pitchFamily="34" charset="0"/>
              <a:buChar char="•"/>
            </a:pPr>
            <a:endParaRPr lang="es-ES" sz="2400" dirty="0">
              <a:latin typeface="Encode Sans" panose="020B0604020202020204"/>
              <a:ea typeface="Calibri" panose="020F0502020204030204" pitchFamily="34" charset="0"/>
            </a:endParaRPr>
          </a:p>
          <a:p>
            <a:pPr marL="342900" indent="-342900">
              <a:buFont typeface="Arial" pitchFamily="34" charset="0"/>
              <a:buChar char="•"/>
            </a:pPr>
            <a:r>
              <a:rPr lang="es-ES" sz="2400" dirty="0" smtClean="0">
                <a:latin typeface="Encode Sans" panose="020B0604020202020204"/>
                <a:ea typeface="Calibri" panose="020F0502020204030204" pitchFamily="34" charset="0"/>
              </a:rPr>
              <a:t>Se puede observar que antes de ejecutar el programa se estaba sobre master y luego se paso a la rama o </a:t>
            </a:r>
            <a:r>
              <a:rPr lang="es-ES" sz="2400" dirty="0" err="1" smtClean="0">
                <a:latin typeface="Encode Sans" panose="020B0604020202020204"/>
                <a:ea typeface="Calibri" panose="020F0502020204030204" pitchFamily="34" charset="0"/>
              </a:rPr>
              <a:t>branch</a:t>
            </a:r>
            <a:r>
              <a:rPr lang="es-ES" sz="2400" dirty="0" smtClean="0">
                <a:latin typeface="Encode Sans" panose="020B0604020202020204"/>
                <a:ea typeface="Calibri" panose="020F0502020204030204" pitchFamily="34" charset="0"/>
              </a:rPr>
              <a:t> </a:t>
            </a:r>
            <a:r>
              <a:rPr lang="es-ES" sz="2400" dirty="0" err="1" smtClean="0">
                <a:latin typeface="Encode Sans" panose="020B0604020202020204"/>
                <a:ea typeface="Calibri" panose="020F0502020204030204" pitchFamily="34" charset="0"/>
              </a:rPr>
              <a:t>javascript</a:t>
            </a:r>
            <a:r>
              <a:rPr lang="es-ES" sz="2400" dirty="0" smtClean="0">
                <a:latin typeface="Encode Sans" panose="020B0604020202020204"/>
                <a:ea typeface="Calibri" panose="020F0502020204030204" pitchFamily="34" charset="0"/>
              </a:rPr>
              <a:t>, de esa manera uno puede comenzar a trabajar, y todos los </a:t>
            </a:r>
            <a:r>
              <a:rPr lang="es-ES" sz="2400" dirty="0" err="1" smtClean="0">
                <a:latin typeface="Encode Sans" panose="020B0604020202020204"/>
                <a:ea typeface="Calibri" panose="020F0502020204030204" pitchFamily="34" charset="0"/>
              </a:rPr>
              <a:t>commit</a:t>
            </a:r>
            <a:r>
              <a:rPr lang="es-ES" sz="2400" dirty="0" smtClean="0">
                <a:latin typeface="Encode Sans" panose="020B0604020202020204"/>
                <a:ea typeface="Calibri" panose="020F0502020204030204" pitchFamily="34" charset="0"/>
              </a:rPr>
              <a:t> </a:t>
            </a:r>
          </a:p>
          <a:p>
            <a:r>
              <a:rPr lang="es-ES" sz="2400" dirty="0" smtClean="0">
                <a:latin typeface="Encode Sans" panose="020B0604020202020204"/>
                <a:ea typeface="Calibri" panose="020F0502020204030204" pitchFamily="34" charset="0"/>
              </a:rPr>
              <a:t>    que surjan serán guardados en dicha </a:t>
            </a:r>
          </a:p>
          <a:p>
            <a:r>
              <a:rPr lang="es-ES" sz="2400" dirty="0">
                <a:latin typeface="Encode Sans" panose="020B0604020202020204"/>
                <a:ea typeface="Calibri" panose="020F0502020204030204" pitchFamily="34" charset="0"/>
              </a:rPr>
              <a:t> </a:t>
            </a:r>
            <a:r>
              <a:rPr lang="es-ES" sz="2400" dirty="0" smtClean="0">
                <a:latin typeface="Encode Sans" panose="020B0604020202020204"/>
                <a:ea typeface="Calibri" panose="020F0502020204030204" pitchFamily="34" charset="0"/>
              </a:rPr>
              <a:t>   rama.</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9992" y="2590796"/>
            <a:ext cx="7675014" cy="1711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4491" y="5390864"/>
            <a:ext cx="4825281" cy="1322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20814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 </a:t>
            </a:r>
            <a:r>
              <a:rPr lang="es-ES" sz="4000" b="1" kern="0" dirty="0" smtClean="0">
                <a:solidFill>
                  <a:srgbClr val="FADA54"/>
                </a:solidFill>
                <a:latin typeface="Encode Sans"/>
                <a:ea typeface="Encode Sans"/>
                <a:cs typeface="Encode Sans"/>
                <a:sym typeface="Encode Sans"/>
              </a:rPr>
              <a:t>Ramas o </a:t>
            </a:r>
            <a:r>
              <a:rPr lang="es-ES" sz="4000" b="1" kern="0" dirty="0" err="1" smtClean="0">
                <a:solidFill>
                  <a:srgbClr val="FADA54"/>
                </a:solidFill>
                <a:latin typeface="Encode Sans"/>
                <a:ea typeface="Encode Sans"/>
                <a:cs typeface="Encode Sans"/>
                <a:sym typeface="Encode Sans"/>
              </a:rPr>
              <a:t>Branch</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286603" y="1978200"/>
            <a:ext cx="11552748" cy="1624809"/>
          </a:xfrm>
          <a:prstGeom prst="rect">
            <a:avLst/>
          </a:prstGeom>
          <a:noFill/>
          <a:ln>
            <a:noFill/>
          </a:ln>
        </p:spPr>
        <p:txBody>
          <a:bodyPr spcFirstLastPara="1" wrap="square" lIns="121900" tIns="121900" rIns="121900" bIns="121900" anchor="ctr" anchorCtr="0">
            <a:noAutofit/>
          </a:bodyPr>
          <a:lstStyle/>
          <a:p>
            <a:r>
              <a:rPr lang="es-ES" sz="2400" dirty="0" smtClean="0">
                <a:latin typeface="Encode Sans" panose="020B0604020202020204"/>
                <a:ea typeface="Calibri" panose="020F0502020204030204" pitchFamily="34" charset="0"/>
              </a:rPr>
              <a:t>Líneas de comando </a:t>
            </a:r>
          </a:p>
          <a:p>
            <a:r>
              <a:rPr lang="es-ES" sz="2400" dirty="0" smtClean="0">
                <a:latin typeface="Encode Sans" panose="020B0604020202020204"/>
                <a:ea typeface="Calibri" panose="020F0502020204030204" pitchFamily="34" charset="0"/>
              </a:rPr>
              <a:t>que se ejecutaron </a:t>
            </a:r>
          </a:p>
          <a:p>
            <a:r>
              <a:rPr lang="es-ES" sz="2400" dirty="0" smtClean="0">
                <a:latin typeface="Encode Sans" panose="020B0604020202020204"/>
                <a:ea typeface="Calibri" panose="020F0502020204030204" pitchFamily="34" charset="0"/>
              </a:rPr>
              <a:t>sobre la rama </a:t>
            </a:r>
            <a:r>
              <a:rPr lang="es-ES" sz="2400" dirty="0" err="1" smtClean="0">
                <a:latin typeface="Encode Sans" panose="020B0604020202020204"/>
                <a:ea typeface="Calibri" panose="020F0502020204030204" pitchFamily="34" charset="0"/>
              </a:rPr>
              <a:t>javascript</a:t>
            </a:r>
            <a:endParaRPr lang="es-ES" sz="2400" dirty="0" smtClean="0">
              <a:latin typeface="Encode Sans" panose="020B0604020202020204"/>
              <a:ea typeface="Calibri" panose="020F0502020204030204" pitchFamily="34" charset="0"/>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6784" y="1759628"/>
            <a:ext cx="8140808" cy="4968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20909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15141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AR" sz="4000" b="1" kern="0" dirty="0" err="1" smtClean="0">
                <a:solidFill>
                  <a:srgbClr val="FDE23D"/>
                </a:solidFill>
                <a:latin typeface="Encode Sans"/>
                <a:sym typeface="Encode Sans"/>
              </a:rPr>
              <a:t>Github</a:t>
            </a:r>
            <a:endParaRPr lang="es-AR" sz="4000" b="1" kern="0" dirty="0">
              <a:solidFill>
                <a:srgbClr val="FDE23D"/>
              </a:solidFill>
              <a:latin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3" name="CuadroTexto 2">
            <a:extLst>
              <a:ext uri="{FF2B5EF4-FFF2-40B4-BE49-F238E27FC236}">
                <a16:creationId xmlns="" xmlns:a16="http://schemas.microsoft.com/office/drawing/2014/main" id="{2D580C10-C9CD-45E3-819D-109046C5B4EA}"/>
              </a:ext>
            </a:extLst>
          </p:cNvPr>
          <p:cNvSpPr txBox="1"/>
          <p:nvPr/>
        </p:nvSpPr>
        <p:spPr>
          <a:xfrm>
            <a:off x="562027" y="2053389"/>
            <a:ext cx="11277324" cy="646331"/>
          </a:xfrm>
          <a:prstGeom prst="rect">
            <a:avLst/>
          </a:prstGeom>
          <a:noFill/>
        </p:spPr>
        <p:txBody>
          <a:bodyPr wrap="square" rtlCol="0">
            <a:spAutoFit/>
          </a:bodyPr>
          <a:lstStyle/>
          <a:p>
            <a:pPr marL="285750" indent="-285750">
              <a:buFont typeface="Arial" panose="020B0604020202020204" pitchFamily="34" charset="0"/>
              <a:buChar char="•"/>
            </a:pPr>
            <a:endParaRPr lang="es-MX" dirty="0"/>
          </a:p>
          <a:p>
            <a:pPr marL="285750" indent="-285750">
              <a:buFont typeface="Arial" panose="020B0604020202020204" pitchFamily="34" charset="0"/>
              <a:buChar char="•"/>
            </a:pPr>
            <a:endParaRPr lang="es-MX" b="1" dirty="0"/>
          </a:p>
        </p:txBody>
      </p:sp>
      <p:pic>
        <p:nvPicPr>
          <p:cNvPr id="2050" name="Picture 2">
            <a:extLst>
              <a:ext uri="{FF2B5EF4-FFF2-40B4-BE49-F238E27FC236}">
                <a16:creationId xmlns="" xmlns:a16="http://schemas.microsoft.com/office/drawing/2014/main" id="{055CE3ED-C3FD-46E0-872C-FA25FCF8A2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4038" y="482964"/>
            <a:ext cx="2910120" cy="12447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2363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 </a:t>
            </a:r>
            <a:r>
              <a:rPr lang="es-ES" sz="4000" b="1" kern="0" dirty="0" smtClean="0">
                <a:solidFill>
                  <a:srgbClr val="FADA54"/>
                </a:solidFill>
                <a:latin typeface="Encode Sans"/>
                <a:ea typeface="Encode Sans"/>
                <a:cs typeface="Encode Sans"/>
                <a:sym typeface="Encode Sans"/>
              </a:rPr>
              <a:t>Ramas o </a:t>
            </a:r>
            <a:r>
              <a:rPr lang="es-ES" sz="4000" b="1" kern="0" dirty="0" err="1" smtClean="0">
                <a:solidFill>
                  <a:srgbClr val="FADA54"/>
                </a:solidFill>
                <a:latin typeface="Encode Sans"/>
                <a:ea typeface="Encode Sans"/>
                <a:cs typeface="Encode Sans"/>
                <a:sym typeface="Encode Sans"/>
              </a:rPr>
              <a:t>Branch</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286603" y="1978200"/>
            <a:ext cx="11552748" cy="1624809"/>
          </a:xfrm>
          <a:prstGeom prst="rect">
            <a:avLst/>
          </a:prstGeom>
          <a:noFill/>
          <a:ln>
            <a:noFill/>
          </a:ln>
        </p:spPr>
        <p:txBody>
          <a:bodyPr spcFirstLastPara="1" wrap="square" lIns="121900" tIns="121900" rIns="121900" bIns="121900" anchor="ctr" anchorCtr="0">
            <a:noAutofit/>
          </a:bodyPr>
          <a:lstStyle/>
          <a:p>
            <a:r>
              <a:rPr lang="es-ES" sz="2400" dirty="0" smtClean="0">
                <a:latin typeface="Encode Sans" panose="020B0604020202020204"/>
                <a:ea typeface="Calibri" panose="020F0502020204030204" pitchFamily="34" charset="0"/>
              </a:rPr>
              <a:t>Ejecutando el comando que me permite conocer los distintos </a:t>
            </a:r>
            <a:r>
              <a:rPr lang="es-ES" sz="2400" dirty="0" err="1" smtClean="0">
                <a:latin typeface="Encode Sans" panose="020B0604020202020204"/>
                <a:ea typeface="Calibri" panose="020F0502020204030204" pitchFamily="34" charset="0"/>
              </a:rPr>
              <a:t>commit</a:t>
            </a:r>
            <a:r>
              <a:rPr lang="es-ES" sz="2400" dirty="0" smtClean="0">
                <a:latin typeface="Encode Sans" panose="020B0604020202020204"/>
                <a:ea typeface="Calibri" panose="020F0502020204030204" pitchFamily="34" charset="0"/>
              </a:rPr>
              <a:t> realizados se observa lo siguiente:</a:t>
            </a: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470" y="3311848"/>
            <a:ext cx="11500025" cy="2188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28655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 </a:t>
            </a:r>
            <a:r>
              <a:rPr lang="es-ES" sz="4000" b="1" kern="0" dirty="0" smtClean="0">
                <a:solidFill>
                  <a:srgbClr val="FADA54"/>
                </a:solidFill>
                <a:latin typeface="Encode Sans"/>
                <a:ea typeface="Encode Sans"/>
                <a:cs typeface="Encode Sans"/>
                <a:sym typeface="Encode Sans"/>
              </a:rPr>
              <a:t>Ramas o </a:t>
            </a:r>
            <a:r>
              <a:rPr lang="es-ES" sz="4000" b="1" kern="0" dirty="0" err="1" smtClean="0">
                <a:solidFill>
                  <a:srgbClr val="FADA54"/>
                </a:solidFill>
                <a:latin typeface="Encode Sans"/>
                <a:ea typeface="Encode Sans"/>
                <a:cs typeface="Encode Sans"/>
                <a:sym typeface="Encode Sans"/>
              </a:rPr>
              <a:t>Branch</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286603" y="1978200"/>
            <a:ext cx="11552748" cy="4463543"/>
          </a:xfrm>
          <a:prstGeom prst="rect">
            <a:avLst/>
          </a:prstGeom>
          <a:noFill/>
          <a:ln>
            <a:noFill/>
          </a:ln>
        </p:spPr>
        <p:txBody>
          <a:bodyPr spcFirstLastPara="1" wrap="square" lIns="121900" tIns="121900" rIns="121900" bIns="121900" anchor="ctr" anchorCtr="0">
            <a:noAutofit/>
          </a:bodyPr>
          <a:lstStyle/>
          <a:p>
            <a:r>
              <a:rPr lang="es-ES" sz="2400" dirty="0" smtClean="0">
                <a:latin typeface="Encode Sans" panose="020B0604020202020204"/>
                <a:ea typeface="Calibri" panose="020F0502020204030204" pitchFamily="34" charset="0"/>
              </a:rPr>
              <a:t>Para fusionar ramas con </a:t>
            </a:r>
          </a:p>
          <a:p>
            <a:r>
              <a:rPr lang="es-ES" sz="2400" dirty="0" smtClean="0">
                <a:latin typeface="Encode Sans" panose="020B0604020202020204"/>
                <a:ea typeface="Calibri" panose="020F0502020204030204" pitchFamily="34" charset="0"/>
              </a:rPr>
              <a:t>master o principal se debe </a:t>
            </a:r>
          </a:p>
          <a:p>
            <a:r>
              <a:rPr lang="es-ES" sz="2400" dirty="0" smtClean="0">
                <a:latin typeface="Encode Sans" panose="020B0604020202020204"/>
                <a:ea typeface="Calibri" panose="020F0502020204030204" pitchFamily="34" charset="0"/>
              </a:rPr>
              <a:t>de estar parado en la rama </a:t>
            </a:r>
          </a:p>
          <a:p>
            <a:r>
              <a:rPr lang="es-ES" sz="2400" dirty="0" smtClean="0">
                <a:latin typeface="Encode Sans" panose="020B0604020202020204"/>
                <a:ea typeface="Calibri" panose="020F0502020204030204" pitchFamily="34" charset="0"/>
              </a:rPr>
              <a:t>destino y se utilizar el </a:t>
            </a:r>
          </a:p>
          <a:p>
            <a:r>
              <a:rPr lang="es-ES" sz="2400" dirty="0" smtClean="0">
                <a:latin typeface="Encode Sans" panose="020B0604020202020204"/>
                <a:ea typeface="Calibri" panose="020F0502020204030204" pitchFamily="34" charset="0"/>
              </a:rPr>
              <a:t>comando «</a:t>
            </a:r>
            <a:r>
              <a:rPr lang="es-ES" sz="2400" dirty="0" err="1" smtClean="0">
                <a:latin typeface="Encode Sans" panose="020B0604020202020204"/>
                <a:ea typeface="Calibri" panose="020F0502020204030204" pitchFamily="34" charset="0"/>
              </a:rPr>
              <a:t>merge</a:t>
            </a:r>
            <a:r>
              <a:rPr lang="es-ES" sz="2400" dirty="0" smtClean="0">
                <a:latin typeface="Encode Sans" panose="020B0604020202020204"/>
                <a:ea typeface="Calibri" panose="020F0502020204030204" pitchFamily="34" charset="0"/>
              </a:rPr>
              <a:t>» y su </a:t>
            </a:r>
          </a:p>
          <a:p>
            <a:r>
              <a:rPr lang="es-ES" sz="2400" dirty="0" smtClean="0">
                <a:latin typeface="Encode Sans" panose="020B0604020202020204"/>
                <a:ea typeface="Calibri" panose="020F0502020204030204" pitchFamily="34" charset="0"/>
              </a:rPr>
              <a:t>sintaxis es como la </a:t>
            </a:r>
          </a:p>
          <a:p>
            <a:r>
              <a:rPr lang="es-ES" sz="2400" dirty="0" smtClean="0">
                <a:latin typeface="Encode Sans" panose="020B0604020202020204"/>
                <a:ea typeface="Calibri" panose="020F0502020204030204" pitchFamily="34" charset="0"/>
              </a:rPr>
              <a:t>siguiente:</a:t>
            </a:r>
          </a:p>
        </p:txBody>
      </p:sp>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3306" y="1978200"/>
            <a:ext cx="7898027" cy="4463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52904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 </a:t>
            </a:r>
            <a:r>
              <a:rPr lang="es-ES" sz="4000" b="1" kern="0" dirty="0" smtClean="0">
                <a:solidFill>
                  <a:srgbClr val="FADA54"/>
                </a:solidFill>
                <a:latin typeface="Encode Sans"/>
                <a:ea typeface="Encode Sans"/>
                <a:cs typeface="Encode Sans"/>
                <a:sym typeface="Encode Sans"/>
              </a:rPr>
              <a:t>Ramas o </a:t>
            </a:r>
            <a:r>
              <a:rPr lang="es-ES" sz="4000" b="1" kern="0" dirty="0" err="1" smtClean="0">
                <a:solidFill>
                  <a:srgbClr val="FADA54"/>
                </a:solidFill>
                <a:latin typeface="Encode Sans"/>
                <a:ea typeface="Encode Sans"/>
                <a:cs typeface="Encode Sans"/>
                <a:sym typeface="Encode Sans"/>
              </a:rPr>
              <a:t>Branch</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286603" y="1978200"/>
            <a:ext cx="11552748" cy="4463543"/>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Para esta fusión de ramas,</a:t>
            </a:r>
          </a:p>
          <a:p>
            <a:r>
              <a:rPr lang="es-ES" sz="2400" dirty="0" smtClean="0">
                <a:latin typeface="Encode Sans" panose="020B0604020202020204"/>
                <a:ea typeface="Calibri" panose="020F0502020204030204" pitchFamily="34" charset="0"/>
              </a:rPr>
              <a:t>Cuando se realizo el </a:t>
            </a:r>
            <a:r>
              <a:rPr lang="es-ES" sz="2400" dirty="0" err="1" smtClean="0">
                <a:latin typeface="Encode Sans" panose="020B0604020202020204"/>
                <a:ea typeface="Calibri" panose="020F0502020204030204" pitchFamily="34" charset="0"/>
              </a:rPr>
              <a:t>merge</a:t>
            </a:r>
            <a:endParaRPr lang="es-ES" sz="2400" dirty="0" smtClean="0">
              <a:latin typeface="Encode Sans" panose="020B0604020202020204"/>
              <a:ea typeface="Calibri" panose="020F0502020204030204" pitchFamily="34" charset="0"/>
            </a:endParaRPr>
          </a:p>
          <a:p>
            <a:r>
              <a:rPr lang="es-ES" sz="2400" dirty="0" smtClean="0">
                <a:latin typeface="Encode Sans" panose="020B0604020202020204"/>
                <a:ea typeface="Calibri" panose="020F0502020204030204" pitchFamily="34" charset="0"/>
              </a:rPr>
              <a:t>Se observo un error de</a:t>
            </a:r>
          </a:p>
          <a:p>
            <a:r>
              <a:rPr lang="es-ES" sz="2400" dirty="0" smtClean="0">
                <a:latin typeface="Encode Sans" panose="020B0604020202020204"/>
                <a:ea typeface="Calibri" panose="020F0502020204030204" pitchFamily="34" charset="0"/>
              </a:rPr>
              <a:t>Conflicto, ya que el archivo</a:t>
            </a:r>
          </a:p>
          <a:p>
            <a:r>
              <a:rPr lang="es-ES" sz="2400" dirty="0" smtClean="0">
                <a:latin typeface="Encode Sans" panose="020B0604020202020204"/>
                <a:ea typeface="Calibri" panose="020F0502020204030204" pitchFamily="34" charset="0"/>
              </a:rPr>
              <a:t>index.html fue </a:t>
            </a:r>
          </a:p>
          <a:p>
            <a:r>
              <a:rPr lang="es-ES" sz="2400" dirty="0" smtClean="0">
                <a:latin typeface="Encode Sans" panose="020B0604020202020204"/>
                <a:ea typeface="Calibri" panose="020F0502020204030204" pitchFamily="34" charset="0"/>
              </a:rPr>
              <a:t>modificado en ambas </a:t>
            </a:r>
          </a:p>
          <a:p>
            <a:r>
              <a:rPr lang="es-ES" sz="2400" dirty="0" smtClean="0">
                <a:latin typeface="Encode Sans" panose="020B0604020202020204"/>
                <a:ea typeface="Calibri" panose="020F0502020204030204" pitchFamily="34" charset="0"/>
              </a:rPr>
              <a:t>Ramas.</a:t>
            </a:r>
          </a:p>
          <a:p>
            <a:endParaRPr lang="es-ES" sz="2400" dirty="0">
              <a:latin typeface="Encode Sans" panose="020B0604020202020204"/>
              <a:ea typeface="Calibri" panose="020F0502020204030204" pitchFamily="34" charset="0"/>
            </a:endParaRPr>
          </a:p>
          <a:p>
            <a:pPr marL="342900" indent="-342900">
              <a:buFont typeface="Arial" pitchFamily="34" charset="0"/>
              <a:buChar char="•"/>
            </a:pPr>
            <a:r>
              <a:rPr lang="es-ES" sz="2400" dirty="0" smtClean="0">
                <a:latin typeface="Encode Sans" panose="020B0604020202020204"/>
                <a:ea typeface="Calibri" panose="020F0502020204030204" pitchFamily="34" charset="0"/>
              </a:rPr>
              <a:t>Este tipo de cosas son lo </a:t>
            </a:r>
          </a:p>
          <a:p>
            <a:r>
              <a:rPr lang="es-ES" sz="2400" dirty="0">
                <a:latin typeface="Encode Sans" panose="020B0604020202020204"/>
                <a:ea typeface="Calibri" panose="020F0502020204030204" pitchFamily="34" charset="0"/>
              </a:rPr>
              <a:t>q</a:t>
            </a:r>
            <a:r>
              <a:rPr lang="es-ES" sz="2400" dirty="0" smtClean="0">
                <a:latin typeface="Encode Sans" panose="020B0604020202020204"/>
                <a:ea typeface="Calibri" panose="020F0502020204030204" pitchFamily="34" charset="0"/>
              </a:rPr>
              <a:t>ue se tiene que tratar de </a:t>
            </a:r>
          </a:p>
          <a:p>
            <a:r>
              <a:rPr lang="es-ES" sz="2400" dirty="0" smtClean="0">
                <a:latin typeface="Encode Sans" panose="020B0604020202020204"/>
                <a:ea typeface="Calibri" panose="020F0502020204030204" pitchFamily="34" charset="0"/>
              </a:rPr>
              <a:t>evitar</a:t>
            </a:r>
          </a:p>
        </p:txBody>
      </p:sp>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0113" y="2074460"/>
            <a:ext cx="7727700" cy="436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08035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 </a:t>
            </a:r>
            <a:r>
              <a:rPr lang="es-ES" sz="4000" b="1" kern="0" dirty="0" smtClean="0">
                <a:solidFill>
                  <a:srgbClr val="FADA54"/>
                </a:solidFill>
                <a:latin typeface="Encode Sans"/>
                <a:ea typeface="Encode Sans"/>
                <a:cs typeface="Encode Sans"/>
                <a:sym typeface="Encode Sans"/>
              </a:rPr>
              <a:t>Ramas o </a:t>
            </a:r>
            <a:r>
              <a:rPr lang="es-ES" sz="4000" b="1" kern="0" dirty="0" err="1" smtClean="0">
                <a:solidFill>
                  <a:srgbClr val="FADA54"/>
                </a:solidFill>
                <a:latin typeface="Encode Sans"/>
                <a:ea typeface="Encode Sans"/>
                <a:cs typeface="Encode Sans"/>
                <a:sym typeface="Encode Sans"/>
              </a:rPr>
              <a:t>Branch</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286603" y="1978200"/>
            <a:ext cx="11552748" cy="4463543"/>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Para esta fusión de ramas,</a:t>
            </a:r>
          </a:p>
          <a:p>
            <a:r>
              <a:rPr lang="es-ES" sz="2400" dirty="0" smtClean="0">
                <a:latin typeface="Encode Sans" panose="020B0604020202020204"/>
                <a:ea typeface="Calibri" panose="020F0502020204030204" pitchFamily="34" charset="0"/>
              </a:rPr>
              <a:t>Cuando se realizo el </a:t>
            </a:r>
            <a:r>
              <a:rPr lang="es-ES" sz="2400" dirty="0" err="1" smtClean="0">
                <a:latin typeface="Encode Sans" panose="020B0604020202020204"/>
                <a:ea typeface="Calibri" panose="020F0502020204030204" pitchFamily="34" charset="0"/>
              </a:rPr>
              <a:t>merge</a:t>
            </a:r>
            <a:endParaRPr lang="es-ES" sz="2400" dirty="0" smtClean="0">
              <a:latin typeface="Encode Sans" panose="020B0604020202020204"/>
              <a:ea typeface="Calibri" panose="020F0502020204030204" pitchFamily="34" charset="0"/>
            </a:endParaRPr>
          </a:p>
          <a:p>
            <a:r>
              <a:rPr lang="es-ES" sz="2400" dirty="0" smtClean="0">
                <a:latin typeface="Encode Sans" panose="020B0604020202020204"/>
                <a:ea typeface="Calibri" panose="020F0502020204030204" pitchFamily="34" charset="0"/>
              </a:rPr>
              <a:t>Se observo un error de</a:t>
            </a:r>
          </a:p>
          <a:p>
            <a:r>
              <a:rPr lang="es-ES" sz="2400" dirty="0" smtClean="0">
                <a:latin typeface="Encode Sans" panose="020B0604020202020204"/>
                <a:ea typeface="Calibri" panose="020F0502020204030204" pitchFamily="34" charset="0"/>
              </a:rPr>
              <a:t>Conflicto, ya que el archivo</a:t>
            </a:r>
          </a:p>
          <a:p>
            <a:r>
              <a:rPr lang="es-ES" sz="2400" dirty="0" smtClean="0">
                <a:latin typeface="Encode Sans" panose="020B0604020202020204"/>
                <a:ea typeface="Calibri" panose="020F0502020204030204" pitchFamily="34" charset="0"/>
              </a:rPr>
              <a:t>index.html fue </a:t>
            </a:r>
          </a:p>
          <a:p>
            <a:r>
              <a:rPr lang="es-ES" sz="2400" dirty="0" smtClean="0">
                <a:latin typeface="Encode Sans" panose="020B0604020202020204"/>
                <a:ea typeface="Calibri" panose="020F0502020204030204" pitchFamily="34" charset="0"/>
              </a:rPr>
              <a:t>modificado en ambas </a:t>
            </a:r>
          </a:p>
          <a:p>
            <a:r>
              <a:rPr lang="es-ES" sz="2400" dirty="0" smtClean="0">
                <a:latin typeface="Encode Sans" panose="020B0604020202020204"/>
                <a:ea typeface="Calibri" panose="020F0502020204030204" pitchFamily="34" charset="0"/>
              </a:rPr>
              <a:t>Ramas.</a:t>
            </a:r>
          </a:p>
          <a:p>
            <a:endParaRPr lang="es-ES" sz="2400" dirty="0">
              <a:latin typeface="Encode Sans" panose="020B0604020202020204"/>
              <a:ea typeface="Calibri" panose="020F0502020204030204" pitchFamily="34" charset="0"/>
            </a:endParaRPr>
          </a:p>
          <a:p>
            <a:pPr marL="342900" indent="-342900">
              <a:buFont typeface="Arial" pitchFamily="34" charset="0"/>
              <a:buChar char="•"/>
            </a:pPr>
            <a:r>
              <a:rPr lang="es-ES" sz="2400" dirty="0" smtClean="0">
                <a:latin typeface="Encode Sans" panose="020B0604020202020204"/>
                <a:ea typeface="Calibri" panose="020F0502020204030204" pitchFamily="34" charset="0"/>
              </a:rPr>
              <a:t>Este tipo de cosas son lo </a:t>
            </a:r>
          </a:p>
          <a:p>
            <a:r>
              <a:rPr lang="es-ES" sz="2400" dirty="0">
                <a:latin typeface="Encode Sans" panose="020B0604020202020204"/>
                <a:ea typeface="Calibri" panose="020F0502020204030204" pitchFamily="34" charset="0"/>
              </a:rPr>
              <a:t>q</a:t>
            </a:r>
            <a:r>
              <a:rPr lang="es-ES" sz="2400" dirty="0" smtClean="0">
                <a:latin typeface="Encode Sans" panose="020B0604020202020204"/>
                <a:ea typeface="Calibri" panose="020F0502020204030204" pitchFamily="34" charset="0"/>
              </a:rPr>
              <a:t>ue se tiene que tratar de </a:t>
            </a:r>
          </a:p>
          <a:p>
            <a:r>
              <a:rPr lang="es-ES" sz="2400" dirty="0" smtClean="0">
                <a:latin typeface="Encode Sans" panose="020B0604020202020204"/>
                <a:ea typeface="Calibri" panose="020F0502020204030204" pitchFamily="34" charset="0"/>
              </a:rPr>
              <a:t>evitar</a:t>
            </a:r>
          </a:p>
        </p:txBody>
      </p:sp>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0113" y="2074460"/>
            <a:ext cx="7727700" cy="436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76094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 Ramas o </a:t>
            </a:r>
            <a:r>
              <a:rPr lang="es-ES" sz="4000" b="1" kern="0" dirty="0" err="1">
                <a:solidFill>
                  <a:srgbClr val="FADA54"/>
                </a:solidFill>
                <a:latin typeface="Encode Sans"/>
                <a:ea typeface="Encode Sans"/>
                <a:cs typeface="Encode Sans"/>
                <a:sym typeface="Encode Sans"/>
              </a:rPr>
              <a:t>Branch</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4014070" y="2773084"/>
            <a:ext cx="5310234" cy="2382456"/>
          </a:xfrm>
          <a:prstGeom prst="rect">
            <a:avLst/>
          </a:prstGeom>
          <a:noFill/>
          <a:ln>
            <a:noFill/>
          </a:ln>
        </p:spPr>
        <p:txBody>
          <a:bodyPr spcFirstLastPara="1" wrap="square" lIns="121900" tIns="121900" rIns="121900" bIns="121900" anchor="ctr" anchorCtr="0">
            <a:noAutofit/>
          </a:bodyPr>
          <a:lstStyle/>
          <a:p>
            <a:r>
              <a:rPr lang="es-MX" sz="2400" b="1" dirty="0">
                <a:latin typeface="Encode Sans" panose="020B0604020202020204"/>
                <a:ea typeface="Calibri" panose="020F0502020204030204" pitchFamily="34" charset="0"/>
              </a:rPr>
              <a:t>Tema: </a:t>
            </a:r>
            <a:r>
              <a:rPr lang="es-MX" sz="2400" b="1" dirty="0" smtClean="0">
                <a:latin typeface="Encode Sans" panose="020B0604020202020204"/>
                <a:ea typeface="Calibri" panose="020F0502020204030204" pitchFamily="34" charset="0"/>
              </a:rPr>
              <a:t>Visual Studio </a:t>
            </a:r>
            <a:r>
              <a:rPr lang="es-MX" sz="2400" b="1" dirty="0" err="1" smtClean="0">
                <a:latin typeface="Encode Sans" panose="020B0604020202020204"/>
                <a:ea typeface="Calibri" panose="020F0502020204030204" pitchFamily="34" charset="0"/>
              </a:rPr>
              <a:t>Code</a:t>
            </a:r>
            <a:endParaRPr lang="es-ES" sz="2400" dirty="0" smtClean="0">
              <a:latin typeface="Encode Sans" panose="020B0604020202020204"/>
              <a:ea typeface="Calibri" panose="020F0502020204030204" pitchFamily="34" charset="0"/>
            </a:endParaRPr>
          </a:p>
          <a:p>
            <a:pPr marL="285750" indent="-285750">
              <a:buFont typeface="Arial" panose="020B0604020202020204" pitchFamily="34" charset="0"/>
              <a:buChar char="•"/>
            </a:pPr>
            <a:r>
              <a:rPr lang="es-ES" sz="2400" dirty="0" smtClean="0">
                <a:latin typeface="Encode Sans" panose="020B0604020202020204"/>
                <a:ea typeface="Calibri" panose="020F0502020204030204" pitchFamily="34" charset="0"/>
              </a:rPr>
              <a:t>Trabajando con VSC y </a:t>
            </a:r>
            <a:r>
              <a:rPr lang="es-ES" sz="2400" dirty="0" err="1" smtClean="0">
                <a:latin typeface="Encode Sans" panose="020B0604020202020204"/>
                <a:ea typeface="Calibri" panose="020F0502020204030204" pitchFamily="34" charset="0"/>
              </a:rPr>
              <a:t>branck</a:t>
            </a:r>
            <a:r>
              <a:rPr lang="es-ES" sz="2400" dirty="0" smtClean="0">
                <a:latin typeface="Encode Sans" panose="020B0604020202020204"/>
                <a:ea typeface="Calibri" panose="020F0502020204030204" pitchFamily="34" charset="0"/>
              </a:rPr>
              <a:t> o ramas</a:t>
            </a:r>
            <a:endParaRPr lang="es-ES" sz="2400" dirty="0">
              <a:latin typeface="Encode Sans" panose="020B0604020202020204"/>
              <a:ea typeface="Calibri" panose="020F0502020204030204" pitchFamily="34" charset="0"/>
            </a:endParaRPr>
          </a:p>
        </p:txBody>
      </p:sp>
    </p:spTree>
    <p:extLst>
      <p:ext uri="{BB962C8B-B14F-4D97-AF65-F5344CB8AC3E}">
        <p14:creationId xmlns:p14="http://schemas.microsoft.com/office/powerpoint/2010/main" val="17136178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 Ramas o </a:t>
            </a:r>
            <a:r>
              <a:rPr lang="es-ES" sz="4000" b="1" kern="0" dirty="0" err="1">
                <a:solidFill>
                  <a:srgbClr val="FADA54"/>
                </a:solidFill>
                <a:latin typeface="Encode Sans"/>
                <a:ea typeface="Encode Sans"/>
                <a:cs typeface="Encode Sans"/>
                <a:sym typeface="Encode Sans"/>
              </a:rPr>
              <a:t>Branch</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411060" y="1764209"/>
            <a:ext cx="11598969" cy="1076899"/>
          </a:xfrm>
          <a:prstGeom prst="rect">
            <a:avLst/>
          </a:prstGeom>
          <a:noFill/>
          <a:ln>
            <a:noFill/>
          </a:ln>
        </p:spPr>
        <p:txBody>
          <a:bodyPr spcFirstLastPara="1" wrap="square" lIns="121900" tIns="121900" rIns="121900" bIns="121900" anchor="ctr" anchorCtr="0">
            <a:noAutofit/>
          </a:bodyPr>
          <a:lstStyle/>
          <a:p>
            <a:r>
              <a:rPr lang="es-ES" sz="2400" dirty="0" smtClean="0">
                <a:latin typeface="Encode Sans" panose="020B0604020202020204"/>
                <a:ea typeface="Calibri" panose="020F0502020204030204" pitchFamily="34" charset="0"/>
              </a:rPr>
              <a:t>Se deberá de realizar una instalación del </a:t>
            </a:r>
            <a:r>
              <a:rPr lang="es-ES" sz="2400" dirty="0" err="1" smtClean="0">
                <a:latin typeface="Encode Sans" panose="020B0604020202020204"/>
                <a:ea typeface="Calibri" panose="020F0502020204030204" pitchFamily="34" charset="0"/>
              </a:rPr>
              <a:t>VSCode</a:t>
            </a:r>
            <a:r>
              <a:rPr lang="es-ES" sz="2400" dirty="0" smtClean="0">
                <a:latin typeface="Encode Sans" panose="020B0604020202020204"/>
                <a:ea typeface="Calibri" panose="020F0502020204030204" pitchFamily="34" charset="0"/>
              </a:rPr>
              <a:t>, el instalador se lo podrá descargar desde el sitio oficial de Microsoft</a:t>
            </a:r>
            <a:r>
              <a:rPr lang="es-ES" sz="2400" dirty="0">
                <a:latin typeface="Encode Sans" panose="020B0604020202020204"/>
                <a:ea typeface="Calibri" panose="020F0502020204030204" pitchFamily="34" charset="0"/>
              </a:rPr>
              <a:t>. https://code.visualstudio.com/download</a:t>
            </a: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5245" y="2776438"/>
            <a:ext cx="7220200" cy="398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73366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 Ramas o </a:t>
            </a:r>
            <a:r>
              <a:rPr lang="es-ES" sz="4000" b="1" kern="0" dirty="0" err="1">
                <a:solidFill>
                  <a:srgbClr val="FADA54"/>
                </a:solidFill>
                <a:latin typeface="Encode Sans"/>
                <a:ea typeface="Encode Sans"/>
                <a:cs typeface="Encode Sans"/>
                <a:sym typeface="Encode Sans"/>
              </a:rPr>
              <a:t>Branch</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411060" y="1764209"/>
            <a:ext cx="11598969" cy="3367349"/>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Instalado el IDE y luego se creara un espacio de trabajo para nuestro proyecto.</a:t>
            </a:r>
          </a:p>
          <a:p>
            <a:endParaRPr lang="es-ES" sz="2400" dirty="0" smtClean="0">
              <a:latin typeface="Encode Sans" panose="020B0604020202020204"/>
              <a:ea typeface="Calibri" panose="020F0502020204030204" pitchFamily="34" charset="0"/>
            </a:endParaRPr>
          </a:p>
          <a:p>
            <a:pPr marL="342900" indent="-342900">
              <a:buFont typeface="Arial" pitchFamily="34" charset="0"/>
              <a:buChar char="•"/>
            </a:pPr>
            <a:r>
              <a:rPr lang="es-ES" sz="2400" dirty="0" smtClean="0">
                <a:latin typeface="Encode Sans" panose="020B0604020202020204"/>
                <a:ea typeface="Calibri" panose="020F0502020204030204" pitchFamily="34" charset="0"/>
              </a:rPr>
              <a:t>Generaremos un segundo directorio de trabajo desde </a:t>
            </a:r>
            <a:r>
              <a:rPr lang="es-ES" sz="2400" dirty="0" err="1" smtClean="0">
                <a:latin typeface="Encode Sans" panose="020B0604020202020204"/>
                <a:ea typeface="Calibri" panose="020F0502020204030204" pitchFamily="34" charset="0"/>
              </a:rPr>
              <a:t>VSCode</a:t>
            </a:r>
            <a:r>
              <a:rPr lang="es-ES" sz="2400" dirty="0" smtClean="0">
                <a:latin typeface="Encode Sans" panose="020B0604020202020204"/>
                <a:ea typeface="Calibri" panose="020F0502020204030204" pitchFamily="34" charset="0"/>
              </a:rPr>
              <a:t> que contendrá una copia del repositorio principal.</a:t>
            </a:r>
          </a:p>
          <a:p>
            <a:pPr marL="342900" indent="-342900">
              <a:buFont typeface="Arial" pitchFamily="34" charset="0"/>
              <a:buChar char="•"/>
            </a:pPr>
            <a:endParaRPr lang="es-ES" sz="2400" dirty="0">
              <a:latin typeface="Encode Sans" panose="020B0604020202020204"/>
              <a:ea typeface="Calibri" panose="020F0502020204030204" pitchFamily="34" charset="0"/>
            </a:endParaRPr>
          </a:p>
          <a:p>
            <a:pPr marL="342900" indent="-342900">
              <a:buFont typeface="Arial" pitchFamily="34" charset="0"/>
              <a:buChar char="•"/>
            </a:pPr>
            <a:r>
              <a:rPr lang="es-ES" sz="2400" dirty="0" smtClean="0">
                <a:latin typeface="Encode Sans" panose="020B0604020202020204"/>
                <a:ea typeface="Calibri" panose="020F0502020204030204" pitchFamily="34" charset="0"/>
              </a:rPr>
              <a:t>Generado nuestro directorio de trabajo pasamos a abrir una terminal en </a:t>
            </a:r>
            <a:r>
              <a:rPr lang="es-ES" sz="2400" dirty="0" err="1" smtClean="0">
                <a:latin typeface="Encode Sans" panose="020B0604020202020204"/>
                <a:ea typeface="Calibri" panose="020F0502020204030204" pitchFamily="34" charset="0"/>
              </a:rPr>
              <a:t>VSCode</a:t>
            </a:r>
            <a:r>
              <a:rPr lang="es-ES" sz="2400" dirty="0" smtClean="0">
                <a:latin typeface="Encode Sans" panose="020B0604020202020204"/>
                <a:ea typeface="Calibri" panose="020F0502020204030204" pitchFamily="34" charset="0"/>
              </a:rPr>
              <a:t> e inicializamos un repositorio local mediante el comando «</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 </a:t>
            </a:r>
            <a:r>
              <a:rPr lang="es-ES" sz="2400" dirty="0" err="1" smtClean="0">
                <a:latin typeface="Encode Sans" panose="020B0604020202020204"/>
                <a:ea typeface="Calibri" panose="020F0502020204030204" pitchFamily="34" charset="0"/>
              </a:rPr>
              <a:t>init</a:t>
            </a:r>
            <a:r>
              <a:rPr lang="es-ES" sz="2400" dirty="0" smtClean="0">
                <a:latin typeface="Encode Sans" panose="020B0604020202020204"/>
                <a:ea typeface="Calibri" panose="020F0502020204030204" pitchFamily="34" charset="0"/>
              </a:rPr>
              <a:t>»</a:t>
            </a:r>
          </a:p>
          <a:p>
            <a:endParaRPr lang="es-ES" sz="2400" dirty="0">
              <a:latin typeface="Encode Sans" panose="020B0604020202020204"/>
              <a:ea typeface="Calibri" panose="020F0502020204030204" pitchFamily="34" charset="0"/>
            </a:endParaRPr>
          </a:p>
        </p:txBody>
      </p:sp>
    </p:spTree>
    <p:extLst>
      <p:ext uri="{BB962C8B-B14F-4D97-AF65-F5344CB8AC3E}">
        <p14:creationId xmlns:p14="http://schemas.microsoft.com/office/powerpoint/2010/main" val="30153000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 Ramas o </a:t>
            </a:r>
            <a:r>
              <a:rPr lang="es-ES" sz="4000" b="1" kern="0" dirty="0" err="1">
                <a:solidFill>
                  <a:srgbClr val="FADA54"/>
                </a:solidFill>
                <a:latin typeface="Encode Sans"/>
                <a:ea typeface="Encode Sans"/>
                <a:cs typeface="Encode Sans"/>
                <a:sym typeface="Encode Sans"/>
              </a:rPr>
              <a:t>Branch</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411060" y="1968929"/>
            <a:ext cx="11598969" cy="4732125"/>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El comando «</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 </a:t>
            </a:r>
            <a:r>
              <a:rPr lang="es-ES" sz="2400" dirty="0" err="1" smtClean="0">
                <a:latin typeface="Encode Sans" panose="020B0604020202020204"/>
                <a:ea typeface="Calibri" panose="020F0502020204030204" pitchFamily="34" charset="0"/>
              </a:rPr>
              <a:t>init</a:t>
            </a:r>
            <a:r>
              <a:rPr lang="es-ES" sz="2400" dirty="0" smtClean="0">
                <a:latin typeface="Encode Sans" panose="020B0604020202020204"/>
                <a:ea typeface="Calibri" panose="020F0502020204030204" pitchFamily="34" charset="0"/>
              </a:rPr>
              <a:t>» nos genera la siguiente situación sobre el directorio de trabajo y los archivos que tenemos en este y se observa en la imagen que todos se encuentran acompañados con una letra </a:t>
            </a:r>
          </a:p>
          <a:p>
            <a:r>
              <a:rPr lang="es-ES" sz="2400" dirty="0" smtClean="0">
                <a:latin typeface="Encode Sans" panose="020B0604020202020204"/>
                <a:ea typeface="Calibri" panose="020F0502020204030204" pitchFamily="34" charset="0"/>
              </a:rPr>
              <a:t>    «U» de </a:t>
            </a:r>
            <a:r>
              <a:rPr lang="es-ES" sz="2400" dirty="0" err="1" smtClean="0">
                <a:latin typeface="Encode Sans" panose="020B0604020202020204"/>
                <a:ea typeface="Calibri" panose="020F0502020204030204" pitchFamily="34" charset="0"/>
              </a:rPr>
              <a:t>unfollow</a:t>
            </a:r>
            <a:r>
              <a:rPr lang="es-ES" sz="2400" dirty="0" smtClean="0">
                <a:latin typeface="Encode Sans" panose="020B0604020202020204"/>
                <a:ea typeface="Calibri" panose="020F0502020204030204" pitchFamily="34" charset="0"/>
              </a:rPr>
              <a:t> que significa que no tienes</a:t>
            </a:r>
          </a:p>
          <a:p>
            <a:r>
              <a:rPr lang="es-ES" sz="2400" dirty="0">
                <a:latin typeface="Encode Sans" panose="020B0604020202020204"/>
                <a:ea typeface="Calibri" panose="020F0502020204030204" pitchFamily="34" charset="0"/>
              </a:rPr>
              <a:t> </a:t>
            </a:r>
            <a:r>
              <a:rPr lang="es-ES" sz="2400" dirty="0" smtClean="0">
                <a:latin typeface="Encode Sans" panose="020B0604020202020204"/>
                <a:ea typeface="Calibri" panose="020F0502020204030204" pitchFamily="34" charset="0"/>
              </a:rPr>
              <a:t>   seguimiento, es decir, se inicio </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 pero no </a:t>
            </a:r>
          </a:p>
          <a:p>
            <a:r>
              <a:rPr lang="es-ES" sz="2400" dirty="0">
                <a:latin typeface="Encode Sans" panose="020B0604020202020204"/>
                <a:ea typeface="Calibri" panose="020F0502020204030204" pitchFamily="34" charset="0"/>
              </a:rPr>
              <a:t> </a:t>
            </a:r>
            <a:r>
              <a:rPr lang="es-ES" sz="2400" dirty="0" smtClean="0">
                <a:latin typeface="Encode Sans" panose="020B0604020202020204"/>
                <a:ea typeface="Calibri" panose="020F0502020204030204" pitchFamily="34" charset="0"/>
              </a:rPr>
              <a:t>   fueron agregados a la zona temporal de </a:t>
            </a:r>
          </a:p>
          <a:p>
            <a:r>
              <a:rPr lang="es-ES" sz="2400" dirty="0">
                <a:latin typeface="Encode Sans" panose="020B0604020202020204"/>
                <a:ea typeface="Calibri" panose="020F0502020204030204" pitchFamily="34" charset="0"/>
              </a:rPr>
              <a:t> </a:t>
            </a:r>
            <a:r>
              <a:rPr lang="es-ES" sz="2400" dirty="0" smtClean="0">
                <a:latin typeface="Encode Sans" panose="020B0604020202020204"/>
                <a:ea typeface="Calibri" panose="020F0502020204030204" pitchFamily="34" charset="0"/>
              </a:rPr>
              <a:t>   seguimiento.</a:t>
            </a:r>
          </a:p>
          <a:p>
            <a:pPr marL="342900" indent="-342900">
              <a:buFont typeface="Arial" pitchFamily="34" charset="0"/>
              <a:buChar char="•"/>
            </a:pPr>
            <a:endParaRPr lang="es-ES" sz="2400" dirty="0" smtClean="0">
              <a:latin typeface="Encode Sans" panose="020B0604020202020204"/>
              <a:ea typeface="Calibri" panose="020F0502020204030204" pitchFamily="34" charset="0"/>
            </a:endParaRPr>
          </a:p>
          <a:p>
            <a:pPr marL="342900" indent="-342900">
              <a:buFont typeface="Arial" pitchFamily="34" charset="0"/>
              <a:buChar char="•"/>
            </a:pPr>
            <a:r>
              <a:rPr lang="es-ES" sz="2400" dirty="0" smtClean="0">
                <a:latin typeface="Encode Sans" panose="020B0604020202020204"/>
                <a:ea typeface="Calibri" panose="020F0502020204030204" pitchFamily="34" charset="0"/>
              </a:rPr>
              <a:t>El </a:t>
            </a:r>
            <a:r>
              <a:rPr lang="es-ES" sz="2400" dirty="0" err="1" smtClean="0">
                <a:latin typeface="Encode Sans" panose="020B0604020202020204"/>
                <a:ea typeface="Calibri" panose="020F0502020204030204" pitchFamily="34" charset="0"/>
              </a:rPr>
              <a:t>VSCode</a:t>
            </a:r>
            <a:r>
              <a:rPr lang="es-ES" sz="2400" dirty="0" smtClean="0">
                <a:latin typeface="Encode Sans" panose="020B0604020202020204"/>
                <a:ea typeface="Calibri" panose="020F0502020204030204" pitchFamily="34" charset="0"/>
              </a:rPr>
              <a:t> se nos informa sobre la </a:t>
            </a:r>
          </a:p>
          <a:p>
            <a:r>
              <a:rPr lang="es-ES" sz="2400" dirty="0" smtClean="0">
                <a:latin typeface="Encode Sans" panose="020B0604020202020204"/>
                <a:ea typeface="Calibri" panose="020F0502020204030204" pitchFamily="34" charset="0"/>
              </a:rPr>
              <a:t>    situación de que no se registraron los </a:t>
            </a:r>
          </a:p>
          <a:p>
            <a:r>
              <a:rPr lang="es-ES" sz="2400" dirty="0">
                <a:latin typeface="Encode Sans" panose="020B0604020202020204"/>
                <a:ea typeface="Calibri" panose="020F0502020204030204" pitchFamily="34" charset="0"/>
              </a:rPr>
              <a:t> </a:t>
            </a:r>
            <a:r>
              <a:rPr lang="es-ES" sz="2400" dirty="0" smtClean="0">
                <a:latin typeface="Encode Sans" panose="020B0604020202020204"/>
                <a:ea typeface="Calibri" panose="020F0502020204030204" pitchFamily="34" charset="0"/>
              </a:rPr>
              <a:t>   cambios mediante el icono que se </a:t>
            </a:r>
          </a:p>
          <a:p>
            <a:r>
              <a:rPr lang="es-ES" sz="2400" dirty="0">
                <a:latin typeface="Encode Sans" panose="020B0604020202020204"/>
                <a:ea typeface="Calibri" panose="020F0502020204030204" pitchFamily="34" charset="0"/>
              </a:rPr>
              <a:t> </a:t>
            </a:r>
            <a:r>
              <a:rPr lang="es-ES" sz="2400" dirty="0" smtClean="0">
                <a:latin typeface="Encode Sans" panose="020B0604020202020204"/>
                <a:ea typeface="Calibri" panose="020F0502020204030204" pitchFamily="34" charset="0"/>
              </a:rPr>
              <a:t>   encuentra en el marque izquierdo y tiene </a:t>
            </a:r>
          </a:p>
          <a:p>
            <a:r>
              <a:rPr lang="es-ES" sz="2400" dirty="0">
                <a:latin typeface="Encode Sans" panose="020B0604020202020204"/>
                <a:ea typeface="Calibri" panose="020F0502020204030204" pitchFamily="34" charset="0"/>
              </a:rPr>
              <a:t> </a:t>
            </a:r>
            <a:r>
              <a:rPr lang="es-ES" sz="2400" dirty="0" smtClean="0">
                <a:latin typeface="Encode Sans" panose="020B0604020202020204"/>
                <a:ea typeface="Calibri" panose="020F0502020204030204" pitchFamily="34" charset="0"/>
              </a:rPr>
              <a:t>   la siguiente forma. </a:t>
            </a:r>
          </a:p>
          <a:p>
            <a:endParaRPr lang="es-ES" sz="2400" dirty="0">
              <a:latin typeface="Encode Sans" panose="020B0604020202020204"/>
              <a:ea typeface="Calibri" panose="020F0502020204030204" pitchFamily="34" charset="0"/>
            </a:endParaRP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881" y="2857287"/>
            <a:ext cx="5186148" cy="3617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Flecha derecha"/>
          <p:cNvSpPr/>
          <p:nvPr/>
        </p:nvSpPr>
        <p:spPr>
          <a:xfrm rot="20400536">
            <a:off x="5719224" y="4606520"/>
            <a:ext cx="1187355" cy="368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40447894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 Ramas o </a:t>
            </a:r>
            <a:r>
              <a:rPr lang="es-ES" sz="4000" b="1" kern="0" dirty="0" err="1">
                <a:solidFill>
                  <a:srgbClr val="FADA54"/>
                </a:solidFill>
                <a:latin typeface="Encode Sans"/>
                <a:ea typeface="Encode Sans"/>
                <a:cs typeface="Encode Sans"/>
                <a:sym typeface="Encode Sans"/>
              </a:rPr>
              <a:t>Branch</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411060" y="1846097"/>
            <a:ext cx="11598969" cy="2630367"/>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Ejecutamos el comando que nos permite agregar todos los archivos y directorios al área de seguimiento con el comando </a:t>
            </a:r>
          </a:p>
          <a:p>
            <a:r>
              <a:rPr lang="es-ES" sz="2400" dirty="0">
                <a:latin typeface="Encode Sans" panose="020B0604020202020204"/>
                <a:ea typeface="Calibri" panose="020F0502020204030204" pitchFamily="34" charset="0"/>
              </a:rPr>
              <a:t> </a:t>
            </a:r>
            <a:r>
              <a:rPr lang="es-ES" sz="2400" dirty="0" smtClean="0">
                <a:latin typeface="Encode Sans" panose="020B0604020202020204"/>
                <a:ea typeface="Calibri" panose="020F0502020204030204" pitchFamily="34" charset="0"/>
              </a:rPr>
              <a:t>   «</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 </a:t>
            </a:r>
            <a:r>
              <a:rPr lang="es-ES" sz="2400" dirty="0" err="1" smtClean="0">
                <a:latin typeface="Encode Sans" panose="020B0604020202020204"/>
                <a:ea typeface="Calibri" panose="020F0502020204030204" pitchFamily="34" charset="0"/>
              </a:rPr>
              <a:t>add</a:t>
            </a:r>
            <a:r>
              <a:rPr lang="es-ES" sz="2400" dirty="0" smtClean="0">
                <a:latin typeface="Encode Sans" panose="020B0604020202020204"/>
                <a:ea typeface="Calibri" panose="020F0502020204030204" pitchFamily="34" charset="0"/>
              </a:rPr>
              <a:t> .» esto nos genera la siguiente </a:t>
            </a:r>
          </a:p>
          <a:p>
            <a:r>
              <a:rPr lang="es-ES" sz="2400" dirty="0">
                <a:latin typeface="Encode Sans" panose="020B0604020202020204"/>
                <a:ea typeface="Calibri" panose="020F0502020204030204" pitchFamily="34" charset="0"/>
              </a:rPr>
              <a:t> </a:t>
            </a:r>
            <a:r>
              <a:rPr lang="es-ES" sz="2400" dirty="0" smtClean="0">
                <a:latin typeface="Encode Sans" panose="020B0604020202020204"/>
                <a:ea typeface="Calibri" panose="020F0502020204030204" pitchFamily="34" charset="0"/>
              </a:rPr>
              <a:t>   situación sobre el directorio de trabajo y los </a:t>
            </a:r>
          </a:p>
          <a:p>
            <a:r>
              <a:rPr lang="es-ES" sz="2400" dirty="0">
                <a:latin typeface="Encode Sans" panose="020B0604020202020204"/>
                <a:ea typeface="Calibri" panose="020F0502020204030204" pitchFamily="34" charset="0"/>
              </a:rPr>
              <a:t> </a:t>
            </a:r>
            <a:r>
              <a:rPr lang="es-ES" sz="2400" dirty="0" smtClean="0">
                <a:latin typeface="Encode Sans" panose="020B0604020202020204"/>
                <a:ea typeface="Calibri" panose="020F0502020204030204" pitchFamily="34" charset="0"/>
              </a:rPr>
              <a:t>   archivos que tenemos</a:t>
            </a:r>
          </a:p>
          <a:p>
            <a:pPr marL="342900" indent="-342900">
              <a:buFont typeface="Arial" pitchFamily="34" charset="0"/>
              <a:buChar char="•"/>
            </a:pPr>
            <a:r>
              <a:rPr lang="es-ES" sz="2400" dirty="0" smtClean="0">
                <a:latin typeface="Encode Sans" panose="020B0604020202020204"/>
                <a:ea typeface="Calibri" panose="020F0502020204030204" pitchFamily="34" charset="0"/>
              </a:rPr>
              <a:t>Los iconos de las «U» cambiaron por el </a:t>
            </a:r>
          </a:p>
          <a:p>
            <a:r>
              <a:rPr lang="es-ES" sz="2400" dirty="0">
                <a:latin typeface="Encode Sans" panose="020B0604020202020204"/>
                <a:ea typeface="Calibri" panose="020F0502020204030204" pitchFamily="34" charset="0"/>
              </a:rPr>
              <a:t> </a:t>
            </a:r>
            <a:r>
              <a:rPr lang="es-ES" sz="2400" dirty="0" smtClean="0">
                <a:latin typeface="Encode Sans" panose="020B0604020202020204"/>
                <a:ea typeface="Calibri" panose="020F0502020204030204" pitchFamily="34" charset="0"/>
              </a:rPr>
              <a:t>   de «A»</a:t>
            </a:r>
            <a:endParaRPr lang="es-ES" sz="2400" dirty="0">
              <a:latin typeface="Encode Sans" panose="020B0604020202020204"/>
              <a:ea typeface="Calibri" panose="020F0502020204030204" pitchFamily="34" charset="0"/>
            </a:endParaRP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2346" y="2434102"/>
            <a:ext cx="5071597" cy="4152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221" y="4485670"/>
            <a:ext cx="55245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754864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 Ramas o </a:t>
            </a:r>
            <a:r>
              <a:rPr lang="es-ES" sz="4000" b="1" kern="0" dirty="0" err="1">
                <a:solidFill>
                  <a:srgbClr val="FADA54"/>
                </a:solidFill>
                <a:latin typeface="Encode Sans"/>
                <a:ea typeface="Encode Sans"/>
                <a:cs typeface="Encode Sans"/>
                <a:sym typeface="Encode Sans"/>
              </a:rPr>
              <a:t>Branch</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411060" y="1764209"/>
            <a:ext cx="11598969" cy="1552193"/>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Y si ahora ejecutamos un «</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 </a:t>
            </a:r>
            <a:r>
              <a:rPr lang="es-ES" sz="2400" dirty="0" err="1" smtClean="0">
                <a:latin typeface="Encode Sans" panose="020B0604020202020204"/>
                <a:ea typeface="Calibri" panose="020F0502020204030204" pitchFamily="34" charset="0"/>
              </a:rPr>
              <a:t>commit</a:t>
            </a:r>
            <a:r>
              <a:rPr lang="es-ES" sz="2400" dirty="0" smtClean="0">
                <a:latin typeface="Encode Sans" panose="020B0604020202020204"/>
                <a:ea typeface="Calibri" panose="020F0502020204030204" pitchFamily="34" charset="0"/>
              </a:rPr>
              <a:t> –m ‘comentario’» obtendremos una imagen como la siguiente donde no se encuentra ningún tipo de letra acompañando a los archivos.</a:t>
            </a:r>
            <a:endParaRPr lang="es-ES" sz="2400" dirty="0">
              <a:latin typeface="Encode Sans" panose="020B0604020202020204"/>
              <a:ea typeface="Calibri" panose="020F0502020204030204" pitchFamily="34" charset="0"/>
            </a:endParaRPr>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7266" y="2907362"/>
            <a:ext cx="4910142" cy="3644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91" y="3194709"/>
            <a:ext cx="7229475"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54062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40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a:t>
            </a:r>
            <a:r>
              <a:rPr lang="es-ES" sz="4000" b="1" kern="0" dirty="0" err="1" smtClean="0">
                <a:solidFill>
                  <a:srgbClr val="FADA54"/>
                </a:solidFill>
                <a:latin typeface="Encode Sans"/>
                <a:ea typeface="Encode Sans"/>
                <a:cs typeface="Encode Sans"/>
                <a:sym typeface="Encode Sans"/>
              </a:rPr>
              <a:t>Git</a:t>
            </a:r>
            <a:endParaRPr lang="es-ES" sz="4000" b="1" kern="0" dirty="0">
              <a:solidFill>
                <a:srgbClr val="FADA54"/>
              </a:solidFill>
              <a:latin typeface="Encode Sans"/>
              <a:ea typeface="Encode Sans"/>
              <a:cs typeface="Encode Sans"/>
              <a:sym typeface="Encode Sans"/>
            </a:endParaRPr>
          </a:p>
        </p:txBody>
      </p:sp>
      <p:sp>
        <p:nvSpPr>
          <p:cNvPr id="18" name="Google Shape;124;p7">
            <a:extLst>
              <a:ext uri="{FF2B5EF4-FFF2-40B4-BE49-F238E27FC236}">
                <a16:creationId xmlns="" xmlns:a16="http://schemas.microsoft.com/office/drawing/2014/main" id="{42586C2D-89D1-4B8A-9675-E07D4898191B}"/>
              </a:ext>
            </a:extLst>
          </p:cNvPr>
          <p:cNvSpPr txBox="1"/>
          <p:nvPr/>
        </p:nvSpPr>
        <p:spPr>
          <a:xfrm>
            <a:off x="6449784" y="2867324"/>
            <a:ext cx="3032686" cy="434140"/>
          </a:xfrm>
          <a:prstGeom prst="rect">
            <a:avLst/>
          </a:prstGeom>
          <a:noFill/>
          <a:ln>
            <a:noFill/>
          </a:ln>
        </p:spPr>
        <p:txBody>
          <a:bodyPr spcFirstLastPara="1" wrap="square" lIns="121900" tIns="121900" rIns="121900" bIns="121900" anchor="ctr" anchorCtr="0">
            <a:noAutofit/>
          </a:bodyPr>
          <a:lstStyle/>
          <a:p>
            <a:r>
              <a:rPr lang="es-ES" b="1" dirty="0" smtClean="0">
                <a:latin typeface="Encode Sans" panose="020B0604020202020204"/>
                <a:ea typeface="Calibri" panose="020F0502020204030204" pitchFamily="34" charset="0"/>
              </a:rPr>
              <a:t>F34du45g  «mensaje 1»</a:t>
            </a:r>
            <a:endParaRPr lang="es-ES" b="1" dirty="0">
              <a:latin typeface="Encode Sans" panose="020B0604020202020204"/>
              <a:ea typeface="Calibri" panose="020F0502020204030204" pitchFamily="34" charset="0"/>
            </a:endParaRPr>
          </a:p>
        </p:txBody>
      </p:sp>
      <p:sp>
        <p:nvSpPr>
          <p:cNvPr id="2" name="1 Documento"/>
          <p:cNvSpPr/>
          <p:nvPr/>
        </p:nvSpPr>
        <p:spPr>
          <a:xfrm>
            <a:off x="1421836" y="2470244"/>
            <a:ext cx="1212182" cy="97220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4" name="3 Conector recto de flecha"/>
          <p:cNvCxnSpPr/>
          <p:nvPr/>
        </p:nvCxnSpPr>
        <p:spPr>
          <a:xfrm>
            <a:off x="2866030" y="2879678"/>
            <a:ext cx="3425588" cy="20471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10 Conector recto de flecha"/>
          <p:cNvCxnSpPr/>
          <p:nvPr/>
        </p:nvCxnSpPr>
        <p:spPr>
          <a:xfrm>
            <a:off x="2866030" y="3442451"/>
            <a:ext cx="3425588" cy="2047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11 Conector recto de flecha"/>
          <p:cNvCxnSpPr/>
          <p:nvPr/>
        </p:nvCxnSpPr>
        <p:spPr>
          <a:xfrm>
            <a:off x="2866030" y="3964312"/>
            <a:ext cx="3425588" cy="204716"/>
          </a:xfrm>
          <a:prstGeom prst="straightConnector1">
            <a:avLst/>
          </a:prstGeom>
          <a:ln w="3810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p:nvPr/>
        </p:nvCxnSpPr>
        <p:spPr>
          <a:xfrm>
            <a:off x="2866030" y="4553441"/>
            <a:ext cx="3425588" cy="204716"/>
          </a:xfrm>
          <a:prstGeom prst="straightConnector1">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21" name="Google Shape;124;p7">
            <a:extLst>
              <a:ext uri="{FF2B5EF4-FFF2-40B4-BE49-F238E27FC236}">
                <a16:creationId xmlns="" xmlns:a16="http://schemas.microsoft.com/office/drawing/2014/main" id="{42586C2D-89D1-4B8A-9675-E07D4898191B}"/>
              </a:ext>
            </a:extLst>
          </p:cNvPr>
          <p:cNvSpPr txBox="1"/>
          <p:nvPr/>
        </p:nvSpPr>
        <p:spPr>
          <a:xfrm>
            <a:off x="6449784" y="3424434"/>
            <a:ext cx="3032686" cy="445465"/>
          </a:xfrm>
          <a:prstGeom prst="rect">
            <a:avLst/>
          </a:prstGeom>
          <a:noFill/>
          <a:ln>
            <a:noFill/>
          </a:ln>
        </p:spPr>
        <p:txBody>
          <a:bodyPr spcFirstLastPara="1" wrap="square" lIns="121900" tIns="121900" rIns="121900" bIns="121900" anchor="ctr" anchorCtr="0">
            <a:noAutofit/>
          </a:bodyPr>
          <a:lstStyle/>
          <a:p>
            <a:r>
              <a:rPr lang="es-ES" b="1" dirty="0" smtClean="0">
                <a:latin typeface="Encode Sans" panose="020B0604020202020204"/>
                <a:ea typeface="Calibri" panose="020F0502020204030204" pitchFamily="34" charset="0"/>
              </a:rPr>
              <a:t>Df456rtfgk «mensaje 2»</a:t>
            </a:r>
          </a:p>
        </p:txBody>
      </p:sp>
      <p:sp>
        <p:nvSpPr>
          <p:cNvPr id="8" name="7 Rectángulo"/>
          <p:cNvSpPr/>
          <p:nvPr/>
        </p:nvSpPr>
        <p:spPr>
          <a:xfrm>
            <a:off x="6449784" y="3984362"/>
            <a:ext cx="2874520" cy="369332"/>
          </a:xfrm>
          <a:prstGeom prst="rect">
            <a:avLst/>
          </a:prstGeom>
        </p:spPr>
        <p:txBody>
          <a:bodyPr wrap="square">
            <a:spAutoFit/>
          </a:bodyPr>
          <a:lstStyle/>
          <a:p>
            <a:r>
              <a:rPr lang="es-ES" b="1" dirty="0">
                <a:latin typeface="Encode Sans" panose="020B0604020202020204"/>
                <a:ea typeface="Calibri" panose="020F0502020204030204" pitchFamily="34" charset="0"/>
              </a:rPr>
              <a:t>Dfb456yuj «mensaje 3</a:t>
            </a:r>
            <a:r>
              <a:rPr lang="es-ES" b="1" dirty="0" smtClean="0">
                <a:latin typeface="Encode Sans" panose="020B0604020202020204"/>
                <a:ea typeface="Calibri" panose="020F0502020204030204" pitchFamily="34" charset="0"/>
              </a:rPr>
              <a:t>»</a:t>
            </a:r>
            <a:endParaRPr lang="es-ES" b="1" dirty="0">
              <a:latin typeface="Encode Sans" panose="020B0604020202020204"/>
              <a:ea typeface="Calibri" panose="020F0502020204030204" pitchFamily="34" charset="0"/>
            </a:endParaRPr>
          </a:p>
        </p:txBody>
      </p:sp>
      <p:sp>
        <p:nvSpPr>
          <p:cNvPr id="9" name="8 Rectángulo"/>
          <p:cNvSpPr/>
          <p:nvPr/>
        </p:nvSpPr>
        <p:spPr>
          <a:xfrm>
            <a:off x="6449784" y="4633298"/>
            <a:ext cx="2902424" cy="369332"/>
          </a:xfrm>
          <a:prstGeom prst="rect">
            <a:avLst/>
          </a:prstGeom>
        </p:spPr>
        <p:txBody>
          <a:bodyPr wrap="square">
            <a:spAutoFit/>
          </a:bodyPr>
          <a:lstStyle/>
          <a:p>
            <a:r>
              <a:rPr lang="es-ES" b="1" dirty="0" smtClean="0">
                <a:latin typeface="Encode Sans" panose="020B0604020202020204"/>
                <a:ea typeface="Calibri" panose="020F0502020204030204" pitchFamily="34" charset="0"/>
              </a:rPr>
              <a:t>Du56n8m9 </a:t>
            </a:r>
            <a:r>
              <a:rPr lang="es-ES" b="1" dirty="0">
                <a:latin typeface="Encode Sans" panose="020B0604020202020204"/>
                <a:ea typeface="Calibri" panose="020F0502020204030204" pitchFamily="34" charset="0"/>
              </a:rPr>
              <a:t>«mensaje 4»</a:t>
            </a:r>
          </a:p>
        </p:txBody>
      </p:sp>
      <p:sp>
        <p:nvSpPr>
          <p:cNvPr id="23" name="22 Documento"/>
          <p:cNvSpPr/>
          <p:nvPr/>
        </p:nvSpPr>
        <p:spPr>
          <a:xfrm>
            <a:off x="1421836" y="2452227"/>
            <a:ext cx="1212182" cy="1417672"/>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4" name="23 Documento"/>
          <p:cNvSpPr/>
          <p:nvPr/>
        </p:nvSpPr>
        <p:spPr>
          <a:xfrm>
            <a:off x="1421836" y="2452227"/>
            <a:ext cx="1212182" cy="210121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5" name="24 Documento"/>
          <p:cNvSpPr/>
          <p:nvPr/>
        </p:nvSpPr>
        <p:spPr>
          <a:xfrm>
            <a:off x="1421836" y="2450132"/>
            <a:ext cx="1212182" cy="349868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7" name="Google Shape;124;p7">
            <a:extLst>
              <a:ext uri="{FF2B5EF4-FFF2-40B4-BE49-F238E27FC236}">
                <a16:creationId xmlns="" xmlns:a16="http://schemas.microsoft.com/office/drawing/2014/main" id="{42586C2D-89D1-4B8A-9675-E07D4898191B}"/>
              </a:ext>
            </a:extLst>
          </p:cNvPr>
          <p:cNvSpPr txBox="1"/>
          <p:nvPr/>
        </p:nvSpPr>
        <p:spPr>
          <a:xfrm>
            <a:off x="9473290" y="3780940"/>
            <a:ext cx="2694216" cy="434140"/>
          </a:xfrm>
          <a:prstGeom prst="rect">
            <a:avLst/>
          </a:prstGeom>
          <a:noFill/>
          <a:ln>
            <a:noFill/>
          </a:ln>
        </p:spPr>
        <p:txBody>
          <a:bodyPr spcFirstLastPara="1" wrap="square" lIns="121900" tIns="121900" rIns="121900" bIns="121900" anchor="ctr" anchorCtr="0">
            <a:noAutofit/>
          </a:bodyPr>
          <a:lstStyle/>
          <a:p>
            <a:pPr algn="ctr"/>
            <a:r>
              <a:rPr lang="es-ES" sz="2000" b="1" dirty="0" smtClean="0">
                <a:latin typeface="Encode Sans" panose="020B0604020202020204"/>
                <a:ea typeface="Calibri" panose="020F0502020204030204" pitchFamily="34" charset="0"/>
              </a:rPr>
              <a:t>Versiones </a:t>
            </a:r>
            <a:r>
              <a:rPr lang="es-ES" sz="2000" b="1" dirty="0" err="1" smtClean="0">
                <a:latin typeface="Encode Sans" panose="020B0604020202020204"/>
                <a:ea typeface="Calibri" panose="020F0502020204030204" pitchFamily="34" charset="0"/>
              </a:rPr>
              <a:t>Git</a:t>
            </a:r>
            <a:endParaRPr lang="es-ES" sz="2000" b="1" dirty="0">
              <a:latin typeface="Encode Sans" panose="020B0604020202020204"/>
              <a:ea typeface="Calibri" panose="020F0502020204030204" pitchFamily="34" charset="0"/>
            </a:endParaRPr>
          </a:p>
        </p:txBody>
      </p:sp>
      <p:sp>
        <p:nvSpPr>
          <p:cNvPr id="10" name="9 Cerrar llave"/>
          <p:cNvSpPr/>
          <p:nvPr/>
        </p:nvSpPr>
        <p:spPr>
          <a:xfrm>
            <a:off x="9352208" y="2637587"/>
            <a:ext cx="460532" cy="27942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pic>
        <p:nvPicPr>
          <p:cNvPr id="1026" name="Picture 2" descr="C:\Program Files\Microsoft Office\MEDIA\CAGCAT10\j0292020.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9662" y="4826394"/>
            <a:ext cx="1869034" cy="1773936"/>
          </a:xfrm>
          <a:prstGeom prst="rect">
            <a:avLst/>
          </a:prstGeom>
          <a:noFill/>
          <a:extLst>
            <a:ext uri="{909E8E84-426E-40DD-AFC4-6F175D3DCCD1}">
              <a14:hiddenFill xmlns:a14="http://schemas.microsoft.com/office/drawing/2010/main">
                <a:solidFill>
                  <a:srgbClr val="FFFFFF"/>
                </a:solidFill>
              </a14:hiddenFill>
            </a:ext>
          </a:extLst>
        </p:spPr>
      </p:pic>
      <p:sp>
        <p:nvSpPr>
          <p:cNvPr id="30" name="Google Shape;124;p7">
            <a:extLst>
              <a:ext uri="{FF2B5EF4-FFF2-40B4-BE49-F238E27FC236}">
                <a16:creationId xmlns="" xmlns:a16="http://schemas.microsoft.com/office/drawing/2014/main" id="{42586C2D-89D1-4B8A-9675-E07D4898191B}"/>
              </a:ext>
            </a:extLst>
          </p:cNvPr>
          <p:cNvSpPr txBox="1"/>
          <p:nvPr/>
        </p:nvSpPr>
        <p:spPr>
          <a:xfrm>
            <a:off x="5067325" y="1997936"/>
            <a:ext cx="5236722" cy="434140"/>
          </a:xfrm>
          <a:prstGeom prst="rect">
            <a:avLst/>
          </a:prstGeom>
          <a:noFill/>
          <a:ln>
            <a:noFill/>
          </a:ln>
        </p:spPr>
        <p:txBody>
          <a:bodyPr spcFirstLastPara="1" wrap="square" lIns="121900" tIns="121900" rIns="121900" bIns="121900" anchor="ctr" anchorCtr="0">
            <a:noAutofit/>
          </a:bodyPr>
          <a:lstStyle/>
          <a:p>
            <a:pPr algn="ctr"/>
            <a:r>
              <a:rPr lang="es-ES" sz="2000" b="1" dirty="0" err="1" smtClean="0">
                <a:latin typeface="Encode Sans" panose="020B0604020202020204"/>
                <a:ea typeface="Calibri" panose="020F0502020204030204" pitchFamily="34" charset="0"/>
              </a:rPr>
              <a:t>Checksun</a:t>
            </a:r>
            <a:r>
              <a:rPr lang="es-ES" sz="2000" b="1" dirty="0" smtClean="0">
                <a:latin typeface="Encode Sans" panose="020B0604020202020204"/>
                <a:ea typeface="Calibri" panose="020F0502020204030204" pitchFamily="34" charset="0"/>
              </a:rPr>
              <a:t> para integridad de los datos</a:t>
            </a:r>
            <a:endParaRPr lang="es-ES" sz="2000" b="1" dirty="0">
              <a:latin typeface="Encode Sans" panose="020B0604020202020204"/>
              <a:ea typeface="Calibri" panose="020F0502020204030204" pitchFamily="34" charset="0"/>
            </a:endParaRPr>
          </a:p>
        </p:txBody>
      </p:sp>
      <p:sp>
        <p:nvSpPr>
          <p:cNvPr id="31" name="30 Cerrar llave"/>
          <p:cNvSpPr/>
          <p:nvPr/>
        </p:nvSpPr>
        <p:spPr>
          <a:xfrm rot="16200000">
            <a:off x="7458463" y="1239947"/>
            <a:ext cx="460532" cy="27942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Tree>
    <p:extLst>
      <p:ext uri="{BB962C8B-B14F-4D97-AF65-F5344CB8AC3E}">
        <p14:creationId xmlns:p14="http://schemas.microsoft.com/office/powerpoint/2010/main" val="81184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arn(inVertical)">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1000"/>
                                        <p:tgtEl>
                                          <p:spTgt spid="9"/>
                                        </p:tgtEl>
                                      </p:cBhvr>
                                    </p:animEffect>
                                    <p:anim calcmode="lin" valueType="num">
                                      <p:cBhvr>
                                        <p:cTn id="67" dur="1000" fill="hold"/>
                                        <p:tgtEl>
                                          <p:spTgt spid="9"/>
                                        </p:tgtEl>
                                        <p:attrNameLst>
                                          <p:attrName>ppt_x</p:attrName>
                                        </p:attrNameLst>
                                      </p:cBhvr>
                                      <p:tavLst>
                                        <p:tav tm="0">
                                          <p:val>
                                            <p:strVal val="#ppt_x"/>
                                          </p:val>
                                        </p:tav>
                                        <p:tav tm="100000">
                                          <p:val>
                                            <p:strVal val="#ppt_x"/>
                                          </p:val>
                                        </p:tav>
                                      </p:tavLst>
                                    </p:anim>
                                    <p:anim calcmode="lin" valueType="num">
                                      <p:cBhvr>
                                        <p:cTn id="6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fade">
                                      <p:cBhvr>
                                        <p:cTn id="73" dur="1000"/>
                                        <p:tgtEl>
                                          <p:spTgt spid="10"/>
                                        </p:tgtEl>
                                      </p:cBhvr>
                                    </p:animEffect>
                                    <p:anim calcmode="lin" valueType="num">
                                      <p:cBhvr>
                                        <p:cTn id="74" dur="1000" fill="hold"/>
                                        <p:tgtEl>
                                          <p:spTgt spid="10"/>
                                        </p:tgtEl>
                                        <p:attrNameLst>
                                          <p:attrName>ppt_x</p:attrName>
                                        </p:attrNameLst>
                                      </p:cBhvr>
                                      <p:tavLst>
                                        <p:tav tm="0">
                                          <p:val>
                                            <p:strVal val="#ppt_x"/>
                                          </p:val>
                                        </p:tav>
                                        <p:tav tm="100000">
                                          <p:val>
                                            <p:strVal val="#ppt_x"/>
                                          </p:val>
                                        </p:tav>
                                      </p:tavLst>
                                    </p:anim>
                                    <p:anim calcmode="lin" valueType="num">
                                      <p:cBhvr>
                                        <p:cTn id="7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31" presetClass="entr" presetSubtype="0" fill="hold" grpId="0" nodeType="clickEffect">
                                  <p:stCondLst>
                                    <p:cond delay="0"/>
                                  </p:stCondLst>
                                  <p:childTnLst>
                                    <p:set>
                                      <p:cBhvr>
                                        <p:cTn id="79" dur="1" fill="hold">
                                          <p:stCondLst>
                                            <p:cond delay="0"/>
                                          </p:stCondLst>
                                        </p:cTn>
                                        <p:tgtEl>
                                          <p:spTgt spid="27"/>
                                        </p:tgtEl>
                                        <p:attrNameLst>
                                          <p:attrName>style.visibility</p:attrName>
                                        </p:attrNameLst>
                                      </p:cBhvr>
                                      <p:to>
                                        <p:strVal val="visible"/>
                                      </p:to>
                                    </p:set>
                                    <p:anim calcmode="lin" valueType="num">
                                      <p:cBhvr>
                                        <p:cTn id="80" dur="1000" fill="hold"/>
                                        <p:tgtEl>
                                          <p:spTgt spid="27"/>
                                        </p:tgtEl>
                                        <p:attrNameLst>
                                          <p:attrName>ppt_w</p:attrName>
                                        </p:attrNameLst>
                                      </p:cBhvr>
                                      <p:tavLst>
                                        <p:tav tm="0">
                                          <p:val>
                                            <p:fltVal val="0"/>
                                          </p:val>
                                        </p:tav>
                                        <p:tav tm="100000">
                                          <p:val>
                                            <p:strVal val="#ppt_w"/>
                                          </p:val>
                                        </p:tav>
                                      </p:tavLst>
                                    </p:anim>
                                    <p:anim calcmode="lin" valueType="num">
                                      <p:cBhvr>
                                        <p:cTn id="81" dur="1000" fill="hold"/>
                                        <p:tgtEl>
                                          <p:spTgt spid="27"/>
                                        </p:tgtEl>
                                        <p:attrNameLst>
                                          <p:attrName>ppt_h</p:attrName>
                                        </p:attrNameLst>
                                      </p:cBhvr>
                                      <p:tavLst>
                                        <p:tav tm="0">
                                          <p:val>
                                            <p:fltVal val="0"/>
                                          </p:val>
                                        </p:tav>
                                        <p:tav tm="100000">
                                          <p:val>
                                            <p:strVal val="#ppt_h"/>
                                          </p:val>
                                        </p:tav>
                                      </p:tavLst>
                                    </p:anim>
                                    <p:anim calcmode="lin" valueType="num">
                                      <p:cBhvr>
                                        <p:cTn id="82" dur="1000" fill="hold"/>
                                        <p:tgtEl>
                                          <p:spTgt spid="27"/>
                                        </p:tgtEl>
                                        <p:attrNameLst>
                                          <p:attrName>style.rotation</p:attrName>
                                        </p:attrNameLst>
                                      </p:cBhvr>
                                      <p:tavLst>
                                        <p:tav tm="0">
                                          <p:val>
                                            <p:fltVal val="90"/>
                                          </p:val>
                                        </p:tav>
                                        <p:tav tm="100000">
                                          <p:val>
                                            <p:fltVal val="0"/>
                                          </p:val>
                                        </p:tav>
                                      </p:tavLst>
                                    </p:anim>
                                    <p:animEffect transition="in" filter="fade">
                                      <p:cBhvr>
                                        <p:cTn id="83" dur="10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1026"/>
                                        </p:tgtEl>
                                        <p:attrNameLst>
                                          <p:attrName>style.visibility</p:attrName>
                                        </p:attrNameLst>
                                      </p:cBhvr>
                                      <p:to>
                                        <p:strVal val="visible"/>
                                      </p:to>
                                    </p:set>
                                    <p:animEffect transition="in" filter="fade">
                                      <p:cBhvr>
                                        <p:cTn id="88" dur="1000"/>
                                        <p:tgtEl>
                                          <p:spTgt spid="1026"/>
                                        </p:tgtEl>
                                      </p:cBhvr>
                                    </p:animEffect>
                                    <p:anim calcmode="lin" valueType="num">
                                      <p:cBhvr>
                                        <p:cTn id="89" dur="1000" fill="hold"/>
                                        <p:tgtEl>
                                          <p:spTgt spid="1026"/>
                                        </p:tgtEl>
                                        <p:attrNameLst>
                                          <p:attrName>ppt_x</p:attrName>
                                        </p:attrNameLst>
                                      </p:cBhvr>
                                      <p:tavLst>
                                        <p:tav tm="0">
                                          <p:val>
                                            <p:strVal val="#ppt_x"/>
                                          </p:val>
                                        </p:tav>
                                        <p:tav tm="100000">
                                          <p:val>
                                            <p:strVal val="#ppt_x"/>
                                          </p:val>
                                        </p:tav>
                                      </p:tavLst>
                                    </p:anim>
                                    <p:anim calcmode="lin" valueType="num">
                                      <p:cBhvr>
                                        <p:cTn id="90"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30"/>
                                        </p:tgtEl>
                                        <p:attrNameLst>
                                          <p:attrName>style.visibility</p:attrName>
                                        </p:attrNameLst>
                                      </p:cBhvr>
                                      <p:to>
                                        <p:strVal val="visible"/>
                                      </p:to>
                                    </p:set>
                                    <p:anim calcmode="lin" valueType="num">
                                      <p:cBhvr additive="base">
                                        <p:cTn id="95" dur="500" fill="hold"/>
                                        <p:tgtEl>
                                          <p:spTgt spid="30"/>
                                        </p:tgtEl>
                                        <p:attrNameLst>
                                          <p:attrName>ppt_x</p:attrName>
                                        </p:attrNameLst>
                                      </p:cBhvr>
                                      <p:tavLst>
                                        <p:tav tm="0">
                                          <p:val>
                                            <p:strVal val="#ppt_x"/>
                                          </p:val>
                                        </p:tav>
                                        <p:tav tm="100000">
                                          <p:val>
                                            <p:strVal val="#ppt_x"/>
                                          </p:val>
                                        </p:tav>
                                      </p:tavLst>
                                    </p:anim>
                                    <p:anim calcmode="lin" valueType="num">
                                      <p:cBhvr additive="base">
                                        <p:cTn id="96" dur="500" fill="hold"/>
                                        <p:tgtEl>
                                          <p:spTgt spid="30"/>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 calcmode="lin" valueType="num">
                                      <p:cBhvr additive="base">
                                        <p:cTn id="99" dur="500" fill="hold"/>
                                        <p:tgtEl>
                                          <p:spTgt spid="31"/>
                                        </p:tgtEl>
                                        <p:attrNameLst>
                                          <p:attrName>ppt_x</p:attrName>
                                        </p:attrNameLst>
                                      </p:cBhvr>
                                      <p:tavLst>
                                        <p:tav tm="0">
                                          <p:val>
                                            <p:strVal val="#ppt_x"/>
                                          </p:val>
                                        </p:tav>
                                        <p:tav tm="100000">
                                          <p:val>
                                            <p:strVal val="#ppt_x"/>
                                          </p:val>
                                        </p:tav>
                                      </p:tavLst>
                                    </p:anim>
                                    <p:anim calcmode="lin" valueType="num">
                                      <p:cBhvr additive="base">
                                        <p:cTn id="10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animBg="1"/>
      <p:bldP spid="21" grpId="0"/>
      <p:bldP spid="8" grpId="0"/>
      <p:bldP spid="9" grpId="0"/>
      <p:bldP spid="23" grpId="0" animBg="1"/>
      <p:bldP spid="24" grpId="0" animBg="1"/>
      <p:bldP spid="25" grpId="0" animBg="1"/>
      <p:bldP spid="27" grpId="0"/>
      <p:bldP spid="10" grpId="0" animBg="1"/>
      <p:bldP spid="30" grpId="0"/>
      <p:bldP spid="3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 Ramas o </a:t>
            </a:r>
            <a:r>
              <a:rPr lang="es-ES" sz="4000" b="1" kern="0" dirty="0" err="1">
                <a:solidFill>
                  <a:srgbClr val="FADA54"/>
                </a:solidFill>
                <a:latin typeface="Encode Sans"/>
                <a:ea typeface="Encode Sans"/>
                <a:cs typeface="Encode Sans"/>
                <a:sym typeface="Encode Sans"/>
              </a:rPr>
              <a:t>Branch</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411060" y="1764209"/>
            <a:ext cx="11598969" cy="1552193"/>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Y lo que queremos hacer es fusionar rama uno con rama x usaremos el comando «</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 </a:t>
            </a:r>
            <a:r>
              <a:rPr lang="es-ES" sz="2400" dirty="0" err="1" smtClean="0">
                <a:latin typeface="Encode Sans" panose="020B0604020202020204"/>
                <a:ea typeface="Calibri" panose="020F0502020204030204" pitchFamily="34" charset="0"/>
              </a:rPr>
              <a:t>merge</a:t>
            </a:r>
            <a:r>
              <a:rPr lang="es-ES" sz="2400" dirty="0" smtClean="0">
                <a:latin typeface="Encode Sans" panose="020B0604020202020204"/>
                <a:ea typeface="Calibri" panose="020F0502020204030204" pitchFamily="34" charset="0"/>
              </a:rPr>
              <a:t> ‘nombre rama’’» pero antes se deberá de estar parado en la rama destino de la fusión</a:t>
            </a:r>
            <a:endParaRPr lang="es-ES" sz="2400" dirty="0">
              <a:latin typeface="Encode Sans" panose="020B0604020202020204"/>
              <a:ea typeface="Calibri" panose="020F0502020204030204" pitchFamily="34" charset="0"/>
            </a:endParaRPr>
          </a:p>
        </p:txBody>
      </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8478" y="3119231"/>
            <a:ext cx="8299282" cy="3491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63689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 Ramas o </a:t>
            </a:r>
            <a:r>
              <a:rPr lang="es-ES" sz="4000" b="1" kern="0" dirty="0" err="1">
                <a:solidFill>
                  <a:srgbClr val="FADA54"/>
                </a:solidFill>
                <a:latin typeface="Encode Sans"/>
                <a:ea typeface="Encode Sans"/>
                <a:cs typeface="Encode Sans"/>
                <a:sym typeface="Encode Sans"/>
              </a:rPr>
              <a:t>Branch</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411060" y="1764209"/>
            <a:ext cx="11598969" cy="1552193"/>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Y lo que queremos hacer es fusionar rama uno con rama x usaremos el comando «</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 </a:t>
            </a:r>
            <a:r>
              <a:rPr lang="es-ES" sz="2400" dirty="0" err="1" smtClean="0">
                <a:latin typeface="Encode Sans" panose="020B0604020202020204"/>
                <a:ea typeface="Calibri" panose="020F0502020204030204" pitchFamily="34" charset="0"/>
              </a:rPr>
              <a:t>merge</a:t>
            </a:r>
            <a:r>
              <a:rPr lang="es-ES" sz="2400" dirty="0" smtClean="0">
                <a:latin typeface="Encode Sans" panose="020B0604020202020204"/>
                <a:ea typeface="Calibri" panose="020F0502020204030204" pitchFamily="34" charset="0"/>
              </a:rPr>
              <a:t> ‘nombre rama’’» pero antes se deberá de estar parado en la rama destino de la fusión</a:t>
            </a:r>
            <a:endParaRPr lang="es-ES" sz="2400" dirty="0">
              <a:latin typeface="Encode Sans" panose="020B0604020202020204"/>
              <a:ea typeface="Calibri" panose="020F0502020204030204" pitchFamily="34" charset="0"/>
            </a:endParaRPr>
          </a:p>
        </p:txBody>
      </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8478" y="3119231"/>
            <a:ext cx="8299282" cy="3491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757720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 Ramas o </a:t>
            </a:r>
            <a:r>
              <a:rPr lang="es-ES" sz="4000" b="1" kern="0" dirty="0" err="1">
                <a:solidFill>
                  <a:srgbClr val="FADA54"/>
                </a:solidFill>
                <a:latin typeface="Encode Sans"/>
                <a:ea typeface="Encode Sans"/>
                <a:cs typeface="Encode Sans"/>
                <a:sym typeface="Encode Sans"/>
              </a:rPr>
              <a:t>Branch</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411060" y="1764209"/>
            <a:ext cx="11598969" cy="1552193"/>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Si la idea es borrar una rama en concreto entonces ejecutaremos en comando «</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 </a:t>
            </a:r>
            <a:r>
              <a:rPr lang="es-ES" sz="2400" dirty="0" err="1" smtClean="0">
                <a:latin typeface="Encode Sans" panose="020B0604020202020204"/>
                <a:ea typeface="Calibri" panose="020F0502020204030204" pitchFamily="34" charset="0"/>
              </a:rPr>
              <a:t>branch</a:t>
            </a:r>
            <a:r>
              <a:rPr lang="es-ES" sz="2400" dirty="0" smtClean="0">
                <a:latin typeface="Encode Sans" panose="020B0604020202020204"/>
                <a:ea typeface="Calibri" panose="020F0502020204030204" pitchFamily="34" charset="0"/>
              </a:rPr>
              <a:t> –d ‘nombre rama’»</a:t>
            </a:r>
            <a:endParaRPr lang="es-ES" sz="2400" dirty="0">
              <a:latin typeface="Encode Sans" panose="020B0604020202020204"/>
              <a:ea typeface="Calibri" panose="020F0502020204030204" pitchFamily="34" charset="0"/>
            </a:endParaRPr>
          </a:p>
        </p:txBody>
      </p:sp>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046" y="3173737"/>
            <a:ext cx="7463975" cy="1338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6610" y="4987835"/>
            <a:ext cx="8709265" cy="89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64017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 Ramas o </a:t>
            </a:r>
            <a:r>
              <a:rPr lang="es-ES" sz="4000" b="1" kern="0" dirty="0" err="1">
                <a:solidFill>
                  <a:srgbClr val="FADA54"/>
                </a:solidFill>
                <a:latin typeface="Encode Sans"/>
                <a:ea typeface="Encode Sans"/>
                <a:cs typeface="Encode Sans"/>
                <a:sym typeface="Encode Sans"/>
              </a:rPr>
              <a:t>Branch</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411060" y="1764209"/>
            <a:ext cx="11598969" cy="1552193"/>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Botonera que facilita la tareas al momento de trabajar con </a:t>
            </a:r>
            <a:r>
              <a:rPr lang="es-ES" sz="2400" dirty="0" err="1" smtClean="0">
                <a:latin typeface="Encode Sans" panose="020B0604020202020204"/>
                <a:ea typeface="Calibri" panose="020F0502020204030204" pitchFamily="34" charset="0"/>
              </a:rPr>
              <a:t>VSCode</a:t>
            </a:r>
            <a:r>
              <a:rPr lang="es-ES" sz="2400" dirty="0" smtClean="0">
                <a:latin typeface="Encode Sans" panose="020B0604020202020204"/>
                <a:ea typeface="Calibri" panose="020F0502020204030204" pitchFamily="34" charset="0"/>
              </a:rPr>
              <a:t> con </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 integrado.</a:t>
            </a:r>
            <a:endParaRPr lang="es-ES" sz="2400" dirty="0">
              <a:latin typeface="Encode Sans" panose="020B0604020202020204"/>
              <a:ea typeface="Calibri" panose="020F0502020204030204" pitchFamily="34" charset="0"/>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692" y="2763956"/>
            <a:ext cx="5653798" cy="3665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Flecha derecha"/>
          <p:cNvSpPr/>
          <p:nvPr/>
        </p:nvSpPr>
        <p:spPr>
          <a:xfrm>
            <a:off x="2402006" y="4414658"/>
            <a:ext cx="1456686" cy="4503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2 Flecha arriba"/>
          <p:cNvSpPr/>
          <p:nvPr/>
        </p:nvSpPr>
        <p:spPr>
          <a:xfrm>
            <a:off x="8106770" y="3759565"/>
            <a:ext cx="382137" cy="131018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45712976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 Ramas o </a:t>
            </a:r>
            <a:r>
              <a:rPr lang="es-ES" sz="4000" b="1" kern="0" dirty="0" err="1">
                <a:solidFill>
                  <a:srgbClr val="FADA54"/>
                </a:solidFill>
                <a:latin typeface="Encode Sans"/>
                <a:ea typeface="Encode Sans"/>
                <a:cs typeface="Encode Sans"/>
                <a:sym typeface="Encode Sans"/>
              </a:rPr>
              <a:t>Branch</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411060" y="1764209"/>
            <a:ext cx="11598969" cy="1552193"/>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Botonera que facilita la tareas al momento de trabajar con </a:t>
            </a:r>
            <a:r>
              <a:rPr lang="es-ES" sz="2400" dirty="0" err="1" smtClean="0">
                <a:latin typeface="Encode Sans" panose="020B0604020202020204"/>
                <a:ea typeface="Calibri" panose="020F0502020204030204" pitchFamily="34" charset="0"/>
              </a:rPr>
              <a:t>VSCode</a:t>
            </a:r>
            <a:r>
              <a:rPr lang="es-ES" sz="2400" dirty="0" smtClean="0">
                <a:latin typeface="Encode Sans" panose="020B0604020202020204"/>
                <a:ea typeface="Calibri" panose="020F0502020204030204" pitchFamily="34" charset="0"/>
              </a:rPr>
              <a:t> con </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 integrado.</a:t>
            </a:r>
            <a:endParaRPr lang="es-ES" sz="2400" dirty="0">
              <a:latin typeface="Encode Sans" panose="020B0604020202020204"/>
              <a:ea typeface="Calibri" panose="020F0502020204030204" pitchFamily="34" charset="0"/>
            </a:endParaRPr>
          </a:p>
        </p:txBody>
      </p:sp>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2752" y="2827897"/>
            <a:ext cx="9071188" cy="3828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Flecha derecha"/>
          <p:cNvSpPr/>
          <p:nvPr/>
        </p:nvSpPr>
        <p:spPr>
          <a:xfrm>
            <a:off x="5213445" y="2827897"/>
            <a:ext cx="882555" cy="4885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11 Flecha derecha"/>
          <p:cNvSpPr/>
          <p:nvPr/>
        </p:nvSpPr>
        <p:spPr>
          <a:xfrm>
            <a:off x="2390633" y="3316402"/>
            <a:ext cx="882555" cy="4885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12 Flecha derecha"/>
          <p:cNvSpPr/>
          <p:nvPr/>
        </p:nvSpPr>
        <p:spPr>
          <a:xfrm>
            <a:off x="3782705" y="5969157"/>
            <a:ext cx="882555" cy="4885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251552052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1536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740" y="2540305"/>
            <a:ext cx="5381109" cy="413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 Ramas o </a:t>
            </a:r>
            <a:r>
              <a:rPr lang="es-ES" sz="4000" b="1" kern="0" dirty="0" err="1">
                <a:solidFill>
                  <a:srgbClr val="FADA54"/>
                </a:solidFill>
                <a:latin typeface="Encode Sans"/>
                <a:ea typeface="Encode Sans"/>
                <a:cs typeface="Encode Sans"/>
                <a:sym typeface="Encode Sans"/>
              </a:rPr>
              <a:t>Branch</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4">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411058" y="1342843"/>
            <a:ext cx="11598969" cy="2845302"/>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Para poder hacer un </a:t>
            </a:r>
            <a:r>
              <a:rPr lang="es-ES" sz="2400" dirty="0" err="1" smtClean="0">
                <a:latin typeface="Encode Sans" panose="020B0604020202020204"/>
                <a:ea typeface="Calibri" panose="020F0502020204030204" pitchFamily="34" charset="0"/>
              </a:rPr>
              <a:t>merge</a:t>
            </a:r>
            <a:r>
              <a:rPr lang="es-ES" sz="2400" dirty="0" smtClean="0">
                <a:latin typeface="Encode Sans" panose="020B0604020202020204"/>
                <a:ea typeface="Calibri" panose="020F0502020204030204" pitchFamily="34" charset="0"/>
              </a:rPr>
              <a:t> entre dos ramas lo que se hará es acceder al botón del </a:t>
            </a:r>
            <a:r>
              <a:rPr lang="es-ES" sz="2400" dirty="0" err="1" smtClean="0">
                <a:latin typeface="Encode Sans" panose="020B0604020202020204"/>
                <a:ea typeface="Calibri" panose="020F0502020204030204" pitchFamily="34" charset="0"/>
              </a:rPr>
              <a:t>VSCode</a:t>
            </a:r>
            <a:r>
              <a:rPr lang="es-ES" sz="2400" dirty="0" smtClean="0">
                <a:latin typeface="Encode Sans" panose="020B0604020202020204"/>
                <a:ea typeface="Calibri" panose="020F0502020204030204" pitchFamily="34" charset="0"/>
              </a:rPr>
              <a:t> marque superior </a:t>
            </a:r>
          </a:p>
          <a:p>
            <a:r>
              <a:rPr lang="es-ES" sz="2400" dirty="0">
                <a:latin typeface="Encode Sans" panose="020B0604020202020204"/>
                <a:ea typeface="Calibri" panose="020F0502020204030204" pitchFamily="34" charset="0"/>
              </a:rPr>
              <a:t> </a:t>
            </a:r>
            <a:r>
              <a:rPr lang="es-ES" sz="2400" dirty="0" smtClean="0">
                <a:latin typeface="Encode Sans" panose="020B0604020202020204"/>
                <a:ea typeface="Calibri" panose="020F0502020204030204" pitchFamily="34" charset="0"/>
              </a:rPr>
              <a:t>   derecho del explorador y luego</a:t>
            </a:r>
          </a:p>
          <a:p>
            <a:r>
              <a:rPr lang="es-ES" sz="2400" dirty="0">
                <a:latin typeface="Encode Sans" panose="020B0604020202020204"/>
                <a:ea typeface="Calibri" panose="020F0502020204030204" pitchFamily="34" charset="0"/>
              </a:rPr>
              <a:t> </a:t>
            </a:r>
            <a:r>
              <a:rPr lang="es-ES" sz="2400" dirty="0" smtClean="0">
                <a:latin typeface="Encode Sans" panose="020B0604020202020204"/>
                <a:ea typeface="Calibri" panose="020F0502020204030204" pitchFamily="34" charset="0"/>
              </a:rPr>
              <a:t>    del menú se deberá de </a:t>
            </a:r>
          </a:p>
          <a:p>
            <a:r>
              <a:rPr lang="es-ES" sz="2400" dirty="0">
                <a:latin typeface="Encode Sans" panose="020B0604020202020204"/>
                <a:ea typeface="Calibri" panose="020F0502020204030204" pitchFamily="34" charset="0"/>
              </a:rPr>
              <a:t> </a:t>
            </a:r>
            <a:r>
              <a:rPr lang="es-ES" sz="2400" dirty="0" smtClean="0">
                <a:latin typeface="Encode Sans" panose="020B0604020202020204"/>
                <a:ea typeface="Calibri" panose="020F0502020204030204" pitchFamily="34" charset="0"/>
              </a:rPr>
              <a:t>    seleccionar la opción correcta.</a:t>
            </a:r>
            <a:endParaRPr lang="es-ES" sz="2400" dirty="0">
              <a:latin typeface="Encode Sans" panose="020B0604020202020204"/>
              <a:ea typeface="Calibri" panose="020F0502020204030204" pitchFamily="34" charset="0"/>
            </a:endParaRPr>
          </a:p>
        </p:txBody>
      </p:sp>
      <p:sp>
        <p:nvSpPr>
          <p:cNvPr id="2" name="1 Flecha derecha"/>
          <p:cNvSpPr/>
          <p:nvPr/>
        </p:nvSpPr>
        <p:spPr>
          <a:xfrm>
            <a:off x="5240740" y="2608543"/>
            <a:ext cx="982639" cy="3139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2 Flecha derecha"/>
          <p:cNvSpPr/>
          <p:nvPr/>
        </p:nvSpPr>
        <p:spPr>
          <a:xfrm>
            <a:off x="5240740" y="5076966"/>
            <a:ext cx="1119116" cy="2866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298222484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 Ramas o </a:t>
            </a:r>
            <a:r>
              <a:rPr lang="es-ES" sz="4000" b="1" kern="0" dirty="0" err="1">
                <a:solidFill>
                  <a:srgbClr val="FADA54"/>
                </a:solidFill>
                <a:latin typeface="Encode Sans"/>
                <a:ea typeface="Encode Sans"/>
                <a:cs typeface="Encode Sans"/>
                <a:sym typeface="Encode Sans"/>
              </a:rPr>
              <a:t>Branch</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4014070" y="2773084"/>
            <a:ext cx="5310234" cy="2382456"/>
          </a:xfrm>
          <a:prstGeom prst="rect">
            <a:avLst/>
          </a:prstGeom>
          <a:noFill/>
          <a:ln>
            <a:noFill/>
          </a:ln>
        </p:spPr>
        <p:txBody>
          <a:bodyPr spcFirstLastPara="1" wrap="square" lIns="121900" tIns="121900" rIns="121900" bIns="121900" anchor="ctr" anchorCtr="0">
            <a:noAutofit/>
          </a:bodyPr>
          <a:lstStyle/>
          <a:p>
            <a:r>
              <a:rPr lang="es-MX" sz="2400" b="1" dirty="0">
                <a:latin typeface="Encode Sans" panose="020B0604020202020204"/>
                <a:ea typeface="Calibri" panose="020F0502020204030204" pitchFamily="34" charset="0"/>
              </a:rPr>
              <a:t>Tema: </a:t>
            </a:r>
            <a:r>
              <a:rPr lang="es-MX" sz="2400" b="1" dirty="0" smtClean="0">
                <a:latin typeface="Encode Sans" panose="020B0604020202020204"/>
                <a:ea typeface="Calibri" panose="020F0502020204030204" pitchFamily="34" charset="0"/>
              </a:rPr>
              <a:t>Visual Studio </a:t>
            </a:r>
            <a:r>
              <a:rPr lang="es-MX" sz="2400" b="1" dirty="0" err="1" smtClean="0">
                <a:latin typeface="Encode Sans" panose="020B0604020202020204"/>
                <a:ea typeface="Calibri" panose="020F0502020204030204" pitchFamily="34" charset="0"/>
              </a:rPr>
              <a:t>Code</a:t>
            </a:r>
            <a:endParaRPr lang="es-MX" sz="2400" b="1" dirty="0" smtClean="0">
              <a:latin typeface="Encode Sans" panose="020B0604020202020204"/>
              <a:ea typeface="Calibri" panose="020F0502020204030204" pitchFamily="34" charset="0"/>
            </a:endParaRPr>
          </a:p>
          <a:p>
            <a:endParaRPr lang="es-ES" sz="2400" dirty="0" smtClean="0">
              <a:latin typeface="Encode Sans" panose="020B0604020202020204"/>
              <a:ea typeface="Calibri" panose="020F0502020204030204" pitchFamily="34" charset="0"/>
            </a:endParaRPr>
          </a:p>
          <a:p>
            <a:pPr marL="285750" indent="-285750">
              <a:buFont typeface="Arial" panose="020B0604020202020204" pitchFamily="34" charset="0"/>
              <a:buChar char="•"/>
            </a:pPr>
            <a:r>
              <a:rPr lang="es-ES" sz="2400" dirty="0" smtClean="0">
                <a:latin typeface="Encode Sans" panose="020B0604020202020204"/>
                <a:ea typeface="Calibri" panose="020F0502020204030204" pitchFamily="34" charset="0"/>
              </a:rPr>
              <a:t>Sincronizando y subiendo repositorios entre VSC y </a:t>
            </a:r>
            <a:r>
              <a:rPr lang="es-ES" sz="2400" dirty="0" err="1" smtClean="0">
                <a:latin typeface="Encode Sans" panose="020B0604020202020204"/>
                <a:ea typeface="Calibri" panose="020F0502020204030204" pitchFamily="34" charset="0"/>
              </a:rPr>
              <a:t>GitHub</a:t>
            </a:r>
            <a:endParaRPr lang="es-ES" sz="2400" dirty="0">
              <a:latin typeface="Encode Sans" panose="020B0604020202020204"/>
              <a:ea typeface="Calibri" panose="020F0502020204030204" pitchFamily="34" charset="0"/>
            </a:endParaRPr>
          </a:p>
        </p:txBody>
      </p:sp>
    </p:spTree>
    <p:extLst>
      <p:ext uri="{BB962C8B-B14F-4D97-AF65-F5344CB8AC3E}">
        <p14:creationId xmlns:p14="http://schemas.microsoft.com/office/powerpoint/2010/main" val="9472900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 Ramas o </a:t>
            </a:r>
            <a:r>
              <a:rPr lang="es-ES" sz="4000" b="1" kern="0" dirty="0" err="1">
                <a:solidFill>
                  <a:srgbClr val="FADA54"/>
                </a:solidFill>
                <a:latin typeface="Encode Sans"/>
                <a:ea typeface="Encode Sans"/>
                <a:cs typeface="Encode Sans"/>
                <a:sym typeface="Encode Sans"/>
              </a:rPr>
              <a:t>Branch</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356469" y="1926923"/>
            <a:ext cx="11482881" cy="4555764"/>
          </a:xfrm>
          <a:prstGeom prst="rect">
            <a:avLst/>
          </a:prstGeom>
          <a:noFill/>
          <a:ln>
            <a:noFill/>
          </a:ln>
        </p:spPr>
        <p:txBody>
          <a:bodyPr spcFirstLastPara="1" wrap="square" lIns="121900" tIns="121900" rIns="121900" bIns="121900" anchor="ctr" anchorCtr="0">
            <a:noAutofit/>
          </a:bodyPr>
          <a:lstStyle/>
          <a:p>
            <a:endParaRPr lang="es-ES" sz="2400" dirty="0" smtClean="0">
              <a:latin typeface="Encode Sans" panose="020B0604020202020204"/>
              <a:ea typeface="Calibri" panose="020F0502020204030204" pitchFamily="34" charset="0"/>
            </a:endParaRPr>
          </a:p>
          <a:p>
            <a:pPr marL="285750" indent="-285750">
              <a:buFont typeface="Arial" panose="020B0604020202020204" pitchFamily="34" charset="0"/>
              <a:buChar char="•"/>
            </a:pPr>
            <a:r>
              <a:rPr lang="es-ES" sz="2400" dirty="0" smtClean="0">
                <a:latin typeface="Encode Sans" panose="020B0604020202020204"/>
                <a:ea typeface="Calibri" panose="020F0502020204030204" pitchFamily="34" charset="0"/>
              </a:rPr>
              <a:t>Se genera una nuevo repositorio en </a:t>
            </a:r>
            <a:r>
              <a:rPr lang="es-ES" sz="2400" dirty="0" err="1" smtClean="0">
                <a:latin typeface="Encode Sans" panose="020B0604020202020204"/>
                <a:ea typeface="Calibri" panose="020F0502020204030204" pitchFamily="34" charset="0"/>
              </a:rPr>
              <a:t>GitHub</a:t>
            </a:r>
            <a:r>
              <a:rPr lang="es-ES" sz="2400" dirty="0" smtClean="0">
                <a:latin typeface="Encode Sans" panose="020B0604020202020204"/>
                <a:ea typeface="Calibri" panose="020F0502020204030204" pitchFamily="34" charset="0"/>
              </a:rPr>
              <a:t>, en mi caso le llame prueba2.</a:t>
            </a:r>
          </a:p>
          <a:p>
            <a:pPr marL="285750" indent="-285750">
              <a:buFont typeface="Arial" panose="020B0604020202020204" pitchFamily="34" charset="0"/>
              <a:buChar char="•"/>
            </a:pPr>
            <a:endParaRPr lang="es-ES" sz="2400" dirty="0" smtClean="0">
              <a:latin typeface="Encode Sans" panose="020B0604020202020204"/>
              <a:ea typeface="Calibri" panose="020F0502020204030204" pitchFamily="34" charset="0"/>
            </a:endParaRPr>
          </a:p>
          <a:p>
            <a:pPr marL="285750" indent="-285750">
              <a:buFont typeface="Arial" panose="020B0604020202020204" pitchFamily="34" charset="0"/>
              <a:buChar char="•"/>
            </a:pPr>
            <a:r>
              <a:rPr lang="es-ES" sz="2400" dirty="0" smtClean="0">
                <a:latin typeface="Encode Sans" panose="020B0604020202020204"/>
                <a:ea typeface="Calibri" panose="020F0502020204030204" pitchFamily="34" charset="0"/>
              </a:rPr>
              <a:t>Se deberá de copiar la dirección </a:t>
            </a:r>
            <a:r>
              <a:rPr lang="es-ES" sz="2400" dirty="0" err="1" smtClean="0">
                <a:latin typeface="Encode Sans" panose="020B0604020202020204"/>
                <a:ea typeface="Calibri" panose="020F0502020204030204" pitchFamily="34" charset="0"/>
              </a:rPr>
              <a:t>url</a:t>
            </a:r>
            <a:r>
              <a:rPr lang="es-ES" sz="2400" dirty="0" smtClean="0">
                <a:latin typeface="Encode Sans" panose="020B0604020202020204"/>
                <a:ea typeface="Calibri" panose="020F0502020204030204" pitchFamily="34" charset="0"/>
              </a:rPr>
              <a:t> http2 que se encuentra al principio, entre las alternativas de rutas y forma de vincularse al repositorio.</a:t>
            </a:r>
          </a:p>
          <a:p>
            <a:pPr marL="285750" indent="-285750">
              <a:buFont typeface="Arial" panose="020B0604020202020204" pitchFamily="34" charset="0"/>
              <a:buChar char="•"/>
            </a:pPr>
            <a:endParaRPr lang="es-ES" sz="2400" dirty="0">
              <a:latin typeface="Encode Sans" panose="020B0604020202020204"/>
              <a:ea typeface="Calibri" panose="020F0502020204030204" pitchFamily="34" charset="0"/>
            </a:endParaRPr>
          </a:p>
          <a:p>
            <a:pPr marL="285750" indent="-285750">
              <a:buFont typeface="Arial" panose="020B0604020202020204" pitchFamily="34" charset="0"/>
              <a:buChar char="•"/>
            </a:pPr>
            <a:r>
              <a:rPr lang="es-ES" sz="2400" dirty="0" smtClean="0">
                <a:latin typeface="Encode Sans" panose="020B0604020202020204"/>
                <a:ea typeface="Calibri" panose="020F0502020204030204" pitchFamily="34" charset="0"/>
              </a:rPr>
              <a:t>Posteriormente se debe de ingresar al </a:t>
            </a:r>
            <a:r>
              <a:rPr lang="es-ES" sz="2400" dirty="0" err="1" smtClean="0">
                <a:latin typeface="Encode Sans" panose="020B0604020202020204"/>
                <a:ea typeface="Calibri" panose="020F0502020204030204" pitchFamily="34" charset="0"/>
              </a:rPr>
              <a:t>VSCode</a:t>
            </a:r>
            <a:r>
              <a:rPr lang="es-ES" sz="2400" dirty="0" smtClean="0">
                <a:latin typeface="Encode Sans" panose="020B0604020202020204"/>
                <a:ea typeface="Calibri" panose="020F0502020204030204" pitchFamily="34" charset="0"/>
              </a:rPr>
              <a:t> y se debe de acceder a la opción del menú View-&gt; </a:t>
            </a:r>
            <a:r>
              <a:rPr lang="es-ES" sz="2400" dirty="0" err="1" smtClean="0">
                <a:latin typeface="Encode Sans" panose="020B0604020202020204"/>
                <a:ea typeface="Calibri" panose="020F0502020204030204" pitchFamily="34" charset="0"/>
              </a:rPr>
              <a:t>Command</a:t>
            </a:r>
            <a:r>
              <a:rPr lang="es-ES" sz="2400" dirty="0" smtClean="0">
                <a:latin typeface="Encode Sans" panose="020B0604020202020204"/>
                <a:ea typeface="Calibri" panose="020F0502020204030204" pitchFamily="34" charset="0"/>
              </a:rPr>
              <a:t> </a:t>
            </a:r>
            <a:r>
              <a:rPr lang="es-ES" sz="2400" dirty="0" err="1" smtClean="0">
                <a:latin typeface="Encode Sans" panose="020B0604020202020204"/>
                <a:ea typeface="Calibri" panose="020F0502020204030204" pitchFamily="34" charset="0"/>
              </a:rPr>
              <a:t>palette</a:t>
            </a:r>
            <a:r>
              <a:rPr lang="es-ES" sz="2400" dirty="0" smtClean="0">
                <a:latin typeface="Encode Sans" panose="020B0604020202020204"/>
                <a:ea typeface="Calibri" panose="020F0502020204030204" pitchFamily="34" charset="0"/>
              </a:rPr>
              <a:t>.. </a:t>
            </a:r>
            <a:endParaRPr lang="es-ES" sz="2400" dirty="0">
              <a:latin typeface="Encode Sans" panose="020B0604020202020204"/>
              <a:ea typeface="Calibri" panose="020F0502020204030204" pitchFamily="34" charset="0"/>
            </a:endParaRPr>
          </a:p>
        </p:txBody>
      </p:sp>
    </p:spTree>
    <p:extLst>
      <p:ext uri="{BB962C8B-B14F-4D97-AF65-F5344CB8AC3E}">
        <p14:creationId xmlns:p14="http://schemas.microsoft.com/office/powerpoint/2010/main" val="36425147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4000"/>
            </a:pPr>
            <a:r>
              <a:rPr lang="es-ES" sz="4000" b="1" kern="0" dirty="0" smtClean="0">
                <a:solidFill>
                  <a:srgbClr val="FADA54"/>
                </a:solidFill>
                <a:latin typeface="Encode Sans"/>
                <a:ea typeface="Encode Sans"/>
                <a:cs typeface="Encode Sans"/>
                <a:sym typeface="Encode Sans"/>
              </a:rPr>
              <a:t>Módulo </a:t>
            </a:r>
            <a:r>
              <a:rPr lang="es-ES" sz="4000" b="1" kern="0" dirty="0">
                <a:solidFill>
                  <a:srgbClr val="FADA54"/>
                </a:solidFill>
                <a:latin typeface="Encode Sans"/>
                <a:ea typeface="Encode Sans"/>
                <a:cs typeface="Encode Sans"/>
                <a:sym typeface="Encode Sans"/>
              </a:rPr>
              <a:t>1 - Introducción a Desarrollo Web y Aplicaciones – Ramas o </a:t>
            </a:r>
            <a:r>
              <a:rPr lang="es-ES" sz="4000" b="1" kern="0" dirty="0" err="1">
                <a:solidFill>
                  <a:srgbClr val="FADA54"/>
                </a:solidFill>
                <a:latin typeface="Encode Sans"/>
                <a:ea typeface="Encode Sans"/>
                <a:cs typeface="Encode Sans"/>
                <a:sym typeface="Encode Sans"/>
              </a:rPr>
              <a:t>Branch</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331542" y="1215732"/>
            <a:ext cx="11482881" cy="4555764"/>
          </a:xfrm>
          <a:prstGeom prst="rect">
            <a:avLst/>
          </a:prstGeom>
          <a:noFill/>
          <a:ln>
            <a:noFill/>
          </a:ln>
        </p:spPr>
        <p:txBody>
          <a:bodyPr spcFirstLastPara="1" wrap="square" lIns="121900" tIns="121900" rIns="121900" bIns="121900" anchor="ctr" anchorCtr="0">
            <a:noAutofit/>
          </a:bodyPr>
          <a:lstStyle/>
          <a:p>
            <a:pPr marL="285750" indent="-285750">
              <a:buFont typeface="Arial" panose="020B0604020202020204" pitchFamily="34" charset="0"/>
              <a:buChar char="•"/>
            </a:pPr>
            <a:r>
              <a:rPr lang="es-ES" sz="2400" dirty="0" smtClean="0">
                <a:latin typeface="Encode Sans" panose="020B0604020202020204"/>
                <a:ea typeface="Calibri" panose="020F0502020204030204" pitchFamily="34" charset="0"/>
              </a:rPr>
              <a:t>Posteriormente se debe de ingresar al </a:t>
            </a:r>
            <a:r>
              <a:rPr lang="es-ES" sz="2400" dirty="0" err="1" smtClean="0">
                <a:latin typeface="Encode Sans" panose="020B0604020202020204"/>
                <a:ea typeface="Calibri" panose="020F0502020204030204" pitchFamily="34" charset="0"/>
              </a:rPr>
              <a:t>VSCode</a:t>
            </a:r>
            <a:r>
              <a:rPr lang="es-ES" sz="2400" dirty="0" smtClean="0">
                <a:latin typeface="Encode Sans" panose="020B0604020202020204"/>
                <a:ea typeface="Calibri" panose="020F0502020204030204" pitchFamily="34" charset="0"/>
              </a:rPr>
              <a:t> y se debe de acceder a la opción del menú View-&gt; </a:t>
            </a:r>
            <a:r>
              <a:rPr lang="es-ES" sz="2400" dirty="0" err="1" smtClean="0">
                <a:latin typeface="Encode Sans" panose="020B0604020202020204"/>
                <a:ea typeface="Calibri" panose="020F0502020204030204" pitchFamily="34" charset="0"/>
              </a:rPr>
              <a:t>Command</a:t>
            </a:r>
            <a:r>
              <a:rPr lang="es-ES" sz="2400" dirty="0" smtClean="0">
                <a:latin typeface="Encode Sans" panose="020B0604020202020204"/>
                <a:ea typeface="Calibri" panose="020F0502020204030204" pitchFamily="34" charset="0"/>
              </a:rPr>
              <a:t> </a:t>
            </a:r>
            <a:r>
              <a:rPr lang="es-ES" sz="2400" dirty="0" err="1" smtClean="0">
                <a:latin typeface="Encode Sans" panose="020B0604020202020204"/>
                <a:ea typeface="Calibri" panose="020F0502020204030204" pitchFamily="34" charset="0"/>
              </a:rPr>
              <a:t>palette</a:t>
            </a:r>
            <a:r>
              <a:rPr lang="es-ES" sz="2400" dirty="0" smtClean="0">
                <a:latin typeface="Encode Sans" panose="020B0604020202020204"/>
                <a:ea typeface="Calibri" panose="020F0502020204030204" pitchFamily="34" charset="0"/>
              </a:rPr>
              <a:t>…</a:t>
            </a:r>
          </a:p>
          <a:p>
            <a:pPr marL="285750" indent="-285750">
              <a:buFont typeface="Arial" panose="020B0604020202020204" pitchFamily="34" charset="0"/>
              <a:buChar char="•"/>
            </a:pPr>
            <a:endParaRPr lang="es-ES" sz="2400" dirty="0" smtClean="0">
              <a:latin typeface="Encode Sans" panose="020B0604020202020204"/>
              <a:ea typeface="Calibri" panose="020F0502020204030204" pitchFamily="34" charset="0"/>
            </a:endParaRPr>
          </a:p>
          <a:p>
            <a:pPr marL="285750" indent="-285750">
              <a:buFont typeface="Arial" panose="020B0604020202020204" pitchFamily="34" charset="0"/>
              <a:buChar char="•"/>
            </a:pPr>
            <a:endParaRPr lang="es-ES" sz="2400" dirty="0">
              <a:latin typeface="Encode Sans" panose="020B0604020202020204"/>
              <a:ea typeface="Calibri" panose="020F0502020204030204" pitchFamily="34" charset="0"/>
            </a:endParaRPr>
          </a:p>
          <a:p>
            <a:pPr marL="285750" indent="-285750">
              <a:buFont typeface="Arial" panose="020B0604020202020204" pitchFamily="34" charset="0"/>
              <a:buChar char="•"/>
            </a:pPr>
            <a:endParaRPr lang="es-ES" sz="2400" dirty="0" smtClean="0">
              <a:latin typeface="Encode Sans" panose="020B0604020202020204"/>
              <a:ea typeface="Calibri" panose="020F0502020204030204" pitchFamily="34" charset="0"/>
            </a:endParaRPr>
          </a:p>
          <a:p>
            <a:pPr marL="285750" indent="-285750">
              <a:buFont typeface="Arial" panose="020B0604020202020204" pitchFamily="34" charset="0"/>
              <a:buChar char="•"/>
            </a:pPr>
            <a:endParaRPr lang="es-ES" sz="2400" dirty="0">
              <a:latin typeface="Encode Sans" panose="020B0604020202020204"/>
              <a:ea typeface="Calibri" panose="020F0502020204030204" pitchFamily="34" charset="0"/>
            </a:endParaRPr>
          </a:p>
          <a:p>
            <a:pPr marL="285750" indent="-285750">
              <a:buFont typeface="Arial" panose="020B0604020202020204" pitchFamily="34" charset="0"/>
              <a:buChar char="•"/>
            </a:pPr>
            <a:endParaRPr lang="es-ES" sz="2400" dirty="0">
              <a:latin typeface="Encode Sans" panose="020B0604020202020204"/>
              <a:ea typeface="Calibri" panose="020F0502020204030204" pitchFamily="34" charset="0"/>
            </a:endParaRPr>
          </a:p>
          <a:p>
            <a:pPr marL="285750" indent="-285750">
              <a:buFont typeface="Arial" panose="020B0604020202020204" pitchFamily="34" charset="0"/>
              <a:buChar char="•"/>
            </a:pPr>
            <a:r>
              <a:rPr lang="es-ES" sz="2400" dirty="0" smtClean="0">
                <a:latin typeface="Encode Sans" panose="020B0604020202020204"/>
                <a:ea typeface="Calibri" panose="020F0502020204030204" pitchFamily="34" charset="0"/>
              </a:rPr>
              <a:t>Esto genera que se habilite un buscador en donde se deberá de buscar el </a:t>
            </a:r>
            <a:r>
              <a:rPr lang="es-ES" sz="2400" dirty="0" err="1" smtClean="0">
                <a:latin typeface="Encode Sans" panose="020B0604020202020204"/>
                <a:ea typeface="Calibri" panose="020F0502020204030204" pitchFamily="34" charset="0"/>
              </a:rPr>
              <a:t>plugin</a:t>
            </a:r>
            <a:endParaRPr lang="es-ES" sz="2400" dirty="0" smtClean="0">
              <a:latin typeface="Encode Sans" panose="020B0604020202020204"/>
              <a:ea typeface="Calibri" panose="020F0502020204030204" pitchFamily="34" charset="0"/>
            </a:endParaRPr>
          </a:p>
          <a:p>
            <a:r>
              <a:rPr lang="es-ES" sz="2400" dirty="0">
                <a:latin typeface="Encode Sans" panose="020B0604020202020204"/>
                <a:ea typeface="Calibri" panose="020F0502020204030204" pitchFamily="34" charset="0"/>
              </a:rPr>
              <a:t> </a:t>
            </a:r>
            <a:r>
              <a:rPr lang="es-ES" sz="2400" dirty="0" smtClean="0">
                <a:latin typeface="Encode Sans" panose="020B0604020202020204"/>
                <a:ea typeface="Calibri" panose="020F0502020204030204" pitchFamily="34" charset="0"/>
              </a:rPr>
              <a:t>   «</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 Clone» </a:t>
            </a:r>
            <a:endParaRPr lang="es-ES" sz="2400" dirty="0">
              <a:latin typeface="Encode Sans" panose="020B0604020202020204"/>
              <a:ea typeface="Calibri" panose="020F0502020204030204" pitchFamily="34" charset="0"/>
            </a:endParaRPr>
          </a:p>
        </p:txBody>
      </p:sp>
      <p:pic>
        <p:nvPicPr>
          <p:cNvPr id="16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0953" y="2784260"/>
            <a:ext cx="6549148" cy="1418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1749" y="5214283"/>
            <a:ext cx="8367661" cy="1322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00941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4000"/>
            </a:pPr>
            <a:r>
              <a:rPr lang="es-ES" sz="4000" b="1" kern="0" dirty="0" smtClean="0">
                <a:solidFill>
                  <a:srgbClr val="FADA54"/>
                </a:solidFill>
                <a:latin typeface="Encode Sans"/>
                <a:ea typeface="Encode Sans"/>
                <a:cs typeface="Encode Sans"/>
                <a:sym typeface="Encode Sans"/>
              </a:rPr>
              <a:t>Módulo </a:t>
            </a:r>
            <a:r>
              <a:rPr lang="es-ES" sz="4000" b="1" kern="0" dirty="0">
                <a:solidFill>
                  <a:srgbClr val="FADA54"/>
                </a:solidFill>
                <a:latin typeface="Encode Sans"/>
                <a:ea typeface="Encode Sans"/>
                <a:cs typeface="Encode Sans"/>
                <a:sym typeface="Encode Sans"/>
              </a:rPr>
              <a:t>1 - Introducción a Desarrollo Web y Aplicaciones – Ramas o </a:t>
            </a:r>
            <a:r>
              <a:rPr lang="es-ES" sz="4000" b="1" kern="0" dirty="0" err="1">
                <a:solidFill>
                  <a:srgbClr val="FADA54"/>
                </a:solidFill>
                <a:latin typeface="Encode Sans"/>
                <a:ea typeface="Encode Sans"/>
                <a:cs typeface="Encode Sans"/>
                <a:sym typeface="Encode Sans"/>
              </a:rPr>
              <a:t>Branch</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356470" y="1933850"/>
            <a:ext cx="11482881" cy="1232432"/>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Se deberá de indicar la dirección web indicada por la </a:t>
            </a:r>
            <a:r>
              <a:rPr lang="es-ES" sz="2400" dirty="0" err="1" smtClean="0">
                <a:latin typeface="Encode Sans" panose="020B0604020202020204"/>
                <a:ea typeface="Calibri" panose="020F0502020204030204" pitchFamily="34" charset="0"/>
              </a:rPr>
              <a:t>pag</a:t>
            </a:r>
            <a:r>
              <a:rPr lang="es-ES" sz="2400" dirty="0" smtClean="0">
                <a:latin typeface="Encode Sans" panose="020B0604020202020204"/>
                <a:ea typeface="Calibri" panose="020F0502020204030204" pitchFamily="34" charset="0"/>
              </a:rPr>
              <a:t> de </a:t>
            </a:r>
            <a:r>
              <a:rPr lang="es-ES" sz="2400" dirty="0" err="1" smtClean="0">
                <a:latin typeface="Encode Sans" panose="020B0604020202020204"/>
                <a:ea typeface="Calibri" panose="020F0502020204030204" pitchFamily="34" charset="0"/>
              </a:rPr>
              <a:t>GitHub</a:t>
            </a:r>
            <a:r>
              <a:rPr lang="es-ES" sz="2400" dirty="0" smtClean="0">
                <a:latin typeface="Encode Sans" panose="020B0604020202020204"/>
                <a:ea typeface="Calibri" panose="020F0502020204030204" pitchFamily="34" charset="0"/>
              </a:rPr>
              <a:t> para su sincronización.</a:t>
            </a:r>
          </a:p>
        </p:txBody>
      </p:sp>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369" y="3302814"/>
            <a:ext cx="10703228" cy="1692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Flecha abajo"/>
          <p:cNvSpPr/>
          <p:nvPr/>
        </p:nvSpPr>
        <p:spPr>
          <a:xfrm>
            <a:off x="5486400" y="2550067"/>
            <a:ext cx="586583" cy="1312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7976052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40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a:t>
            </a:r>
            <a:r>
              <a:rPr lang="es-ES" sz="4000" b="1" kern="0" dirty="0" err="1" smtClean="0">
                <a:solidFill>
                  <a:srgbClr val="FADA54"/>
                </a:solidFill>
                <a:latin typeface="Encode Sans"/>
                <a:ea typeface="Encode Sans"/>
                <a:cs typeface="Encode Sans"/>
                <a:sym typeface="Encode Sans"/>
              </a:rPr>
              <a:t>Git</a:t>
            </a:r>
            <a:endParaRPr lang="es-ES" sz="4000" b="1" kern="0" dirty="0">
              <a:solidFill>
                <a:srgbClr val="FADA54"/>
              </a:solidFill>
              <a:latin typeface="Encode Sans"/>
              <a:ea typeface="Encode Sans"/>
              <a:cs typeface="Encode Sans"/>
              <a:sym typeface="Encode Sans"/>
            </a:endParaRPr>
          </a:p>
        </p:txBody>
      </p:sp>
      <p:pic>
        <p:nvPicPr>
          <p:cNvPr id="2050" name="Picture 2" descr="C:\Program Files\Microsoft Office\MEDIA\CAGCAT10\j0233018.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149" y="2690537"/>
            <a:ext cx="2574202" cy="26149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ascandobits.es/blog/wp-content/uploads/2021/03/Merge-Pull-Request_Merge-Comm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8584" y="2690537"/>
            <a:ext cx="5838825" cy="2400301"/>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24;p7">
            <a:extLst>
              <a:ext uri="{FF2B5EF4-FFF2-40B4-BE49-F238E27FC236}">
                <a16:creationId xmlns="" xmlns:a16="http://schemas.microsoft.com/office/drawing/2014/main" id="{42586C2D-89D1-4B8A-9675-E07D4898191B}"/>
              </a:ext>
            </a:extLst>
          </p:cNvPr>
          <p:cNvSpPr txBox="1"/>
          <p:nvPr/>
        </p:nvSpPr>
        <p:spPr>
          <a:xfrm>
            <a:off x="4579657" y="3085688"/>
            <a:ext cx="3032686" cy="434140"/>
          </a:xfrm>
          <a:prstGeom prst="rect">
            <a:avLst/>
          </a:prstGeom>
          <a:noFill/>
          <a:ln>
            <a:noFill/>
          </a:ln>
        </p:spPr>
        <p:txBody>
          <a:bodyPr spcFirstLastPara="1" wrap="square" lIns="121900" tIns="121900" rIns="121900" bIns="121900" anchor="ctr" anchorCtr="0">
            <a:noAutofit/>
          </a:bodyPr>
          <a:lstStyle/>
          <a:p>
            <a:r>
              <a:rPr lang="es-ES" b="1" dirty="0" smtClean="0">
                <a:latin typeface="Encode Sans" panose="020B0604020202020204"/>
                <a:ea typeface="Calibri" panose="020F0502020204030204" pitchFamily="34" charset="0"/>
              </a:rPr>
              <a:t>Master</a:t>
            </a:r>
            <a:endParaRPr lang="es-ES" b="1" dirty="0">
              <a:latin typeface="Encode Sans" panose="020B0604020202020204"/>
              <a:ea typeface="Calibri" panose="020F0502020204030204" pitchFamily="34" charset="0"/>
            </a:endParaRPr>
          </a:p>
        </p:txBody>
      </p:sp>
      <p:sp>
        <p:nvSpPr>
          <p:cNvPr id="28" name="Google Shape;124;p7">
            <a:extLst>
              <a:ext uri="{FF2B5EF4-FFF2-40B4-BE49-F238E27FC236}">
                <a16:creationId xmlns="" xmlns:a16="http://schemas.microsoft.com/office/drawing/2014/main" id="{42586C2D-89D1-4B8A-9675-E07D4898191B}"/>
              </a:ext>
            </a:extLst>
          </p:cNvPr>
          <p:cNvSpPr txBox="1"/>
          <p:nvPr/>
        </p:nvSpPr>
        <p:spPr>
          <a:xfrm>
            <a:off x="5332559" y="5096905"/>
            <a:ext cx="3032686" cy="434140"/>
          </a:xfrm>
          <a:prstGeom prst="rect">
            <a:avLst/>
          </a:prstGeom>
          <a:noFill/>
          <a:ln>
            <a:noFill/>
          </a:ln>
        </p:spPr>
        <p:txBody>
          <a:bodyPr spcFirstLastPara="1" wrap="square" lIns="121900" tIns="121900" rIns="121900" bIns="121900" anchor="ctr" anchorCtr="0">
            <a:noAutofit/>
          </a:bodyPr>
          <a:lstStyle/>
          <a:p>
            <a:r>
              <a:rPr lang="es-ES" b="1" dirty="0" err="1" smtClean="0">
                <a:latin typeface="Encode Sans" panose="020B0604020202020204"/>
                <a:ea typeface="Calibri" panose="020F0502020204030204" pitchFamily="34" charset="0"/>
              </a:rPr>
              <a:t>Dev</a:t>
            </a:r>
            <a:endParaRPr lang="es-ES" b="1" dirty="0">
              <a:latin typeface="Encode Sans" panose="020B0604020202020204"/>
              <a:ea typeface="Calibri" panose="020F0502020204030204" pitchFamily="34" charset="0"/>
            </a:endParaRPr>
          </a:p>
        </p:txBody>
      </p:sp>
      <p:sp>
        <p:nvSpPr>
          <p:cNvPr id="29" name="Google Shape;124;p7">
            <a:extLst>
              <a:ext uri="{FF2B5EF4-FFF2-40B4-BE49-F238E27FC236}">
                <a16:creationId xmlns="" xmlns:a16="http://schemas.microsoft.com/office/drawing/2014/main" id="{42586C2D-89D1-4B8A-9675-E07D4898191B}"/>
              </a:ext>
            </a:extLst>
          </p:cNvPr>
          <p:cNvSpPr txBox="1"/>
          <p:nvPr/>
        </p:nvSpPr>
        <p:spPr>
          <a:xfrm>
            <a:off x="5161653" y="2105323"/>
            <a:ext cx="3032686" cy="434140"/>
          </a:xfrm>
          <a:prstGeom prst="rect">
            <a:avLst/>
          </a:prstGeom>
          <a:noFill/>
          <a:ln>
            <a:noFill/>
          </a:ln>
        </p:spPr>
        <p:txBody>
          <a:bodyPr spcFirstLastPara="1" wrap="square" lIns="121900" tIns="121900" rIns="121900" bIns="121900" anchor="ctr" anchorCtr="0">
            <a:noAutofit/>
          </a:bodyPr>
          <a:lstStyle/>
          <a:p>
            <a:r>
              <a:rPr lang="es-ES" sz="3600" b="1" dirty="0" smtClean="0">
                <a:latin typeface="Encode Sans" panose="020B0604020202020204"/>
                <a:ea typeface="Calibri" panose="020F0502020204030204" pitchFamily="34" charset="0"/>
              </a:rPr>
              <a:t>Ramas</a:t>
            </a:r>
            <a:endParaRPr lang="es-ES" sz="3600" b="1" dirty="0">
              <a:latin typeface="Encode Sans" panose="020B0604020202020204"/>
              <a:ea typeface="Calibri" panose="020F0502020204030204" pitchFamily="34" charset="0"/>
            </a:endParaRPr>
          </a:p>
        </p:txBody>
      </p:sp>
      <p:sp>
        <p:nvSpPr>
          <p:cNvPr id="3" name="2 Documento"/>
          <p:cNvSpPr/>
          <p:nvPr/>
        </p:nvSpPr>
        <p:spPr>
          <a:xfrm>
            <a:off x="3313656" y="2893213"/>
            <a:ext cx="764275" cy="819089"/>
          </a:xfrm>
          <a:prstGeom prst="flowChartDocumen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0" name="29 Documento"/>
          <p:cNvSpPr/>
          <p:nvPr/>
        </p:nvSpPr>
        <p:spPr>
          <a:xfrm>
            <a:off x="7430064" y="5295070"/>
            <a:ext cx="764275" cy="819089"/>
          </a:xfrm>
          <a:prstGeom prst="flowChartDocumen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1" name="Picture 2" descr="C:\Program Files\Microsoft Office\MEDIA\CAGCAT10\j0292020.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65907" y="5249437"/>
            <a:ext cx="824178" cy="782243"/>
          </a:xfrm>
          <a:prstGeom prst="rect">
            <a:avLst/>
          </a:prstGeom>
          <a:noFill/>
          <a:extLst>
            <a:ext uri="{909E8E84-426E-40DD-AFC4-6F175D3DCCD1}">
              <a14:hiddenFill xmlns:a14="http://schemas.microsoft.com/office/drawing/2010/main">
                <a:solidFill>
                  <a:srgbClr val="FFFFFF"/>
                </a:solidFill>
              </a14:hiddenFill>
            </a:ext>
          </a:extLst>
        </p:spPr>
      </p:pic>
      <p:sp>
        <p:nvSpPr>
          <p:cNvPr id="32" name="31 Documento"/>
          <p:cNvSpPr/>
          <p:nvPr/>
        </p:nvSpPr>
        <p:spPr>
          <a:xfrm>
            <a:off x="9348241" y="3699948"/>
            <a:ext cx="764275" cy="1035825"/>
          </a:xfrm>
          <a:prstGeom prst="flowChartDocumen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62361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additive="base">
                                        <p:cTn id="19" dur="500" fill="hold"/>
                                        <p:tgtEl>
                                          <p:spTgt spid="2054"/>
                                        </p:tgtEl>
                                        <p:attrNameLst>
                                          <p:attrName>ppt_x</p:attrName>
                                        </p:attrNameLst>
                                      </p:cBhvr>
                                      <p:tavLst>
                                        <p:tav tm="0">
                                          <p:val>
                                            <p:strVal val="#ppt_x"/>
                                          </p:val>
                                        </p:tav>
                                        <p:tav tm="100000">
                                          <p:val>
                                            <p:strVal val="#ppt_x"/>
                                          </p:val>
                                        </p:tav>
                                      </p:tavLst>
                                    </p:anim>
                                    <p:anim calcmode="lin" valueType="num">
                                      <p:cBhvr additive="base">
                                        <p:cTn id="20"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fill="hold"/>
                                        <p:tgtEl>
                                          <p:spTgt spid="30"/>
                                        </p:tgtEl>
                                        <p:attrNameLst>
                                          <p:attrName>ppt_x</p:attrName>
                                        </p:attrNameLst>
                                      </p:cBhvr>
                                      <p:tavLst>
                                        <p:tav tm="0">
                                          <p:val>
                                            <p:strVal val="#ppt_x"/>
                                          </p:val>
                                        </p:tav>
                                        <p:tav tm="100000">
                                          <p:val>
                                            <p:strVal val="#ppt_x"/>
                                          </p:val>
                                        </p:tav>
                                      </p:tavLst>
                                    </p:anim>
                                    <p:anim calcmode="lin" valueType="num">
                                      <p:cBhvr additive="base">
                                        <p:cTn id="4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1000"/>
                                        <p:tgtEl>
                                          <p:spTgt spid="32"/>
                                        </p:tgtEl>
                                      </p:cBhvr>
                                    </p:animEffect>
                                    <p:anim calcmode="lin" valueType="num">
                                      <p:cBhvr>
                                        <p:cTn id="48" dur="1000" fill="hold"/>
                                        <p:tgtEl>
                                          <p:spTgt spid="32"/>
                                        </p:tgtEl>
                                        <p:attrNameLst>
                                          <p:attrName>ppt_x</p:attrName>
                                        </p:attrNameLst>
                                      </p:cBhvr>
                                      <p:tavLst>
                                        <p:tav tm="0">
                                          <p:val>
                                            <p:strVal val="#ppt_x"/>
                                          </p:val>
                                        </p:tav>
                                        <p:tav tm="100000">
                                          <p:val>
                                            <p:strVal val="#ppt_x"/>
                                          </p:val>
                                        </p:tav>
                                      </p:tavLst>
                                    </p:anim>
                                    <p:anim calcmode="lin" valueType="num">
                                      <p:cBhvr>
                                        <p:cTn id="4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barn(inVertical)">
                                      <p:cBhvr>
                                        <p:cTn id="5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p:bldP spid="3" grpId="0" animBg="1"/>
      <p:bldP spid="30" grpId="0" animBg="1"/>
      <p:bldP spid="3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 Ramas o </a:t>
            </a:r>
            <a:r>
              <a:rPr lang="es-ES" sz="4000" b="1" kern="0" dirty="0" err="1">
                <a:solidFill>
                  <a:srgbClr val="FADA54"/>
                </a:solidFill>
                <a:latin typeface="Encode Sans"/>
                <a:ea typeface="Encode Sans"/>
                <a:cs typeface="Encode Sans"/>
                <a:sym typeface="Encode Sans"/>
              </a:rPr>
              <a:t>Branch</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356470" y="1762936"/>
            <a:ext cx="11482881" cy="898378"/>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A continuación se nos pide indicar carpeta donde crear proyecto.</a:t>
            </a:r>
            <a:endParaRPr lang="es-ES" sz="2400" dirty="0">
              <a:latin typeface="Encode Sans" panose="020B0604020202020204"/>
              <a:ea typeface="Calibri" panose="020F0502020204030204" pitchFamily="34" charset="0"/>
            </a:endParaRPr>
          </a:p>
          <a:p>
            <a:pPr marL="342900" indent="-342900">
              <a:buFont typeface="Arial" pitchFamily="34" charset="0"/>
              <a:buChar char="•"/>
            </a:pPr>
            <a:endParaRPr lang="es-ES" sz="2400" dirty="0">
              <a:latin typeface="Encode Sans" panose="020B0604020202020204"/>
              <a:ea typeface="Calibri" panose="020F0502020204030204" pitchFamily="34" charset="0"/>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9718" y="2390775"/>
            <a:ext cx="5448300" cy="44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223698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 Ramas o </a:t>
            </a:r>
            <a:r>
              <a:rPr lang="es-ES" sz="4000" b="1" kern="0" dirty="0" err="1">
                <a:solidFill>
                  <a:srgbClr val="FADA54"/>
                </a:solidFill>
                <a:latin typeface="Encode Sans"/>
                <a:ea typeface="Encode Sans"/>
                <a:cs typeface="Encode Sans"/>
                <a:sym typeface="Encode Sans"/>
              </a:rPr>
              <a:t>Branch</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18" name="Google Shape;124;p7">
            <a:extLst>
              <a:ext uri="{FF2B5EF4-FFF2-40B4-BE49-F238E27FC236}">
                <a16:creationId xmlns="" xmlns:a16="http://schemas.microsoft.com/office/drawing/2014/main" id="{42586C2D-89D1-4B8A-9675-E07D4898191B}"/>
              </a:ext>
            </a:extLst>
          </p:cNvPr>
          <p:cNvSpPr txBox="1"/>
          <p:nvPr/>
        </p:nvSpPr>
        <p:spPr>
          <a:xfrm>
            <a:off x="356470" y="1762936"/>
            <a:ext cx="11482881" cy="898378"/>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Finalizado esa etapa se realizaran cambios en el index.html, para luego ser subidos </a:t>
            </a:r>
            <a:endParaRPr lang="es-ES" sz="2400" dirty="0">
              <a:latin typeface="Encode Sans" panose="020B0604020202020204"/>
              <a:ea typeface="Calibri" panose="020F0502020204030204" pitchFamily="34" charset="0"/>
            </a:endParaRPr>
          </a:p>
        </p:txBody>
      </p:sp>
    </p:spTree>
    <p:extLst>
      <p:ext uri="{BB962C8B-B14F-4D97-AF65-F5344CB8AC3E}">
        <p14:creationId xmlns:p14="http://schemas.microsoft.com/office/powerpoint/2010/main" val="12939983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11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Subiendo a </a:t>
            </a:r>
            <a:r>
              <a:rPr lang="es-ES" sz="4000" b="1" kern="0" dirty="0" err="1" smtClean="0">
                <a:solidFill>
                  <a:srgbClr val="FADA54"/>
                </a:solidFill>
                <a:latin typeface="Encode Sans"/>
                <a:ea typeface="Encode Sans"/>
                <a:cs typeface="Encode Sans"/>
                <a:sym typeface="Encode Sans"/>
              </a:rPr>
              <a:t>GitHub</a:t>
            </a:r>
            <a:r>
              <a:rPr lang="es-ES" sz="4000" b="1" kern="0" dirty="0" smtClean="0">
                <a:solidFill>
                  <a:srgbClr val="FADA54"/>
                </a:solidFill>
                <a:latin typeface="Encode Sans"/>
                <a:ea typeface="Encode Sans"/>
                <a:cs typeface="Encode Sans"/>
                <a:sym typeface="Encode Sans"/>
              </a:rPr>
              <a:t> - </a:t>
            </a:r>
            <a:r>
              <a:rPr lang="es-ES" sz="4000" b="1" kern="0" dirty="0" err="1" smtClean="0">
                <a:solidFill>
                  <a:srgbClr val="FADA54"/>
                </a:solidFill>
                <a:latin typeface="Encode Sans"/>
                <a:ea typeface="Encode Sans"/>
                <a:cs typeface="Encode Sans"/>
                <a:sym typeface="Encode Sans"/>
              </a:rPr>
              <a:t>Tag</a:t>
            </a:r>
            <a:endParaRPr lang="es-ES" sz="4000" b="1" kern="0" dirty="0">
              <a:solidFill>
                <a:srgbClr val="FADA54"/>
              </a:solidFill>
              <a:latin typeface="Encode Sans"/>
              <a:ea typeface="Encode Sans"/>
              <a:cs typeface="Encode Sans"/>
              <a:sym typeface="Encode Sans"/>
            </a:endParaRPr>
          </a:p>
        </p:txBody>
      </p:sp>
      <p:pic>
        <p:nvPicPr>
          <p:cNvPr id="100" name="Google Shape;100;p2"/>
          <p:cNvPicPr preferRelativeResize="0"/>
          <p:nvPr/>
        </p:nvPicPr>
        <p:blipFill rotWithShape="1">
          <a:blip r:embed="rId3">
            <a:alphaModFix/>
          </a:blip>
          <a:srcRect/>
          <a:stretch/>
        </p:blipFill>
        <p:spPr>
          <a:xfrm>
            <a:off x="10045823" y="3964312"/>
            <a:ext cx="900693" cy="900693"/>
          </a:xfrm>
          <a:prstGeom prst="rect">
            <a:avLst/>
          </a:prstGeom>
          <a:noFill/>
          <a:ln>
            <a:noFill/>
          </a:ln>
        </p:spPr>
      </p:pic>
      <p:sp>
        <p:nvSpPr>
          <p:cNvPr id="7" name="Google Shape;124;p7">
            <a:extLst>
              <a:ext uri="{FF2B5EF4-FFF2-40B4-BE49-F238E27FC236}">
                <a16:creationId xmlns="" xmlns:a16="http://schemas.microsoft.com/office/drawing/2014/main" id="{42586C2D-89D1-4B8A-9675-E07D4898191B}"/>
              </a:ext>
            </a:extLst>
          </p:cNvPr>
          <p:cNvSpPr txBox="1"/>
          <p:nvPr/>
        </p:nvSpPr>
        <p:spPr>
          <a:xfrm>
            <a:off x="464024" y="1816921"/>
            <a:ext cx="11375327" cy="3901491"/>
          </a:xfrm>
          <a:prstGeom prst="rect">
            <a:avLst/>
          </a:prstGeom>
          <a:noFill/>
          <a:ln>
            <a:noFill/>
          </a:ln>
        </p:spPr>
        <p:txBody>
          <a:bodyPr spcFirstLastPara="1" wrap="square" lIns="121900" tIns="121900" rIns="121900" bIns="121900" anchor="ctr" anchorCtr="0">
            <a:noAutofit/>
          </a:bodyPr>
          <a:lstStyle/>
          <a:p>
            <a:pPr marL="342900" indent="-342900">
              <a:buFont typeface="Arial" pitchFamily="34" charset="0"/>
              <a:buChar char="•"/>
            </a:pPr>
            <a:r>
              <a:rPr lang="es-ES" sz="2400" dirty="0" smtClean="0">
                <a:latin typeface="Encode Sans" panose="020B0604020202020204"/>
                <a:ea typeface="Calibri" panose="020F0502020204030204" pitchFamily="34" charset="0"/>
              </a:rPr>
              <a:t>Las «</a:t>
            </a:r>
            <a:r>
              <a:rPr lang="es-ES" sz="2400" dirty="0" err="1" smtClean="0">
                <a:latin typeface="Encode Sans" panose="020B0604020202020204"/>
                <a:ea typeface="Calibri" panose="020F0502020204030204" pitchFamily="34" charset="0"/>
              </a:rPr>
              <a:t>tag</a:t>
            </a:r>
            <a:r>
              <a:rPr lang="es-ES" sz="2400" dirty="0" smtClean="0">
                <a:latin typeface="Encode Sans" panose="020B0604020202020204"/>
                <a:ea typeface="Calibri" panose="020F0502020204030204" pitchFamily="34" charset="0"/>
              </a:rPr>
              <a:t>» determina los módulos de proyectos que están lista para mostrase al usuario final.</a:t>
            </a:r>
          </a:p>
          <a:p>
            <a:pPr marL="342900" indent="-342900">
              <a:buFont typeface="Arial" pitchFamily="34" charset="0"/>
              <a:buChar char="•"/>
            </a:pPr>
            <a:endParaRPr lang="es-ES" sz="2400" dirty="0" smtClean="0">
              <a:latin typeface="Encode Sans" panose="020B0604020202020204"/>
              <a:ea typeface="Calibri" panose="020F0502020204030204" pitchFamily="34" charset="0"/>
            </a:endParaRPr>
          </a:p>
          <a:p>
            <a:pPr marL="342900" indent="-342900">
              <a:buFont typeface="Arial" pitchFamily="34" charset="0"/>
              <a:buChar char="•"/>
            </a:pPr>
            <a:r>
              <a:rPr lang="es-ES" sz="2400" dirty="0" smtClean="0">
                <a:latin typeface="Encode Sans" panose="020B0604020202020204"/>
                <a:ea typeface="Calibri" panose="020F0502020204030204" pitchFamily="34" charset="0"/>
              </a:rPr>
              <a:t>Es la publicación o una de las publicaciones intermedias que sale a producción y que luego el cliente final podrá bajar del sitio y ejecutarlo.</a:t>
            </a:r>
          </a:p>
          <a:p>
            <a:pPr marL="342900" indent="-342900">
              <a:buFont typeface="Arial" pitchFamily="34" charset="0"/>
              <a:buChar char="•"/>
            </a:pPr>
            <a:endParaRPr lang="es-ES" sz="2400" dirty="0">
              <a:latin typeface="Encode Sans" panose="020B0604020202020204"/>
              <a:ea typeface="Calibri" panose="020F0502020204030204" pitchFamily="34" charset="0"/>
            </a:endParaRPr>
          </a:p>
          <a:p>
            <a:pPr marL="342900" indent="-342900">
              <a:buFont typeface="Arial" pitchFamily="34" charset="0"/>
              <a:buChar char="•"/>
            </a:pPr>
            <a:r>
              <a:rPr lang="es-ES" sz="2400" dirty="0" smtClean="0">
                <a:latin typeface="Encode Sans" panose="020B0604020202020204"/>
                <a:ea typeface="Calibri" panose="020F0502020204030204" pitchFamily="34" charset="0"/>
              </a:rPr>
              <a:t>También pueden generarse clonaciones con respecto al repositorio online.</a:t>
            </a:r>
          </a:p>
          <a:p>
            <a:pPr marL="342900" indent="-342900">
              <a:buFont typeface="Arial" pitchFamily="34" charset="0"/>
              <a:buChar char="•"/>
            </a:pPr>
            <a:endParaRPr lang="es-ES" sz="2400" dirty="0">
              <a:latin typeface="Encode Sans" panose="020B0604020202020204"/>
              <a:ea typeface="Calibri" panose="020F0502020204030204" pitchFamily="34" charset="0"/>
            </a:endParaRP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2205" y="5176411"/>
            <a:ext cx="9055555" cy="1426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473275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136"/>
        <p:cNvGrpSpPr/>
        <p:nvPr/>
      </p:nvGrpSpPr>
      <p:grpSpPr>
        <a:xfrm>
          <a:off x="0" y="0"/>
          <a:ext cx="0" cy="0"/>
          <a:chOff x="0" y="0"/>
          <a:chExt cx="0" cy="0"/>
        </a:xfrm>
      </p:grpSpPr>
      <p:sp>
        <p:nvSpPr>
          <p:cNvPr id="137" name="Google Shape;137;p31"/>
          <p:cNvSpPr txBox="1"/>
          <p:nvPr/>
        </p:nvSpPr>
        <p:spPr>
          <a:xfrm>
            <a:off x="804220" y="2251200"/>
            <a:ext cx="9507200" cy="1816800"/>
          </a:xfrm>
          <a:prstGeom prst="rect">
            <a:avLst/>
          </a:prstGeom>
          <a:noFill/>
          <a:ln>
            <a:noFill/>
          </a:ln>
        </p:spPr>
        <p:txBody>
          <a:bodyPr spcFirstLastPara="1" wrap="square" lIns="121900" tIns="120000" rIns="121900" bIns="0" anchor="t" anchorCtr="0">
            <a:noAutofit/>
          </a:bodyPr>
          <a:lstStyle/>
          <a:p>
            <a:pPr defTabSz="1219170">
              <a:buClr>
                <a:srgbClr val="000000"/>
              </a:buClr>
              <a:buSzPts val="4000"/>
            </a:pPr>
            <a:r>
              <a:rPr lang="es-AR" sz="5333" b="1" kern="0" dirty="0" smtClean="0">
                <a:solidFill>
                  <a:srgbClr val="FADA54"/>
                </a:solidFill>
                <a:latin typeface="Encode Sans"/>
                <a:ea typeface="Encode Sans"/>
                <a:cs typeface="Encode Sans"/>
                <a:sym typeface="Encode Sans"/>
              </a:rPr>
              <a:t>Consultas.</a:t>
            </a:r>
            <a:endParaRPr sz="5333" b="1" kern="0" dirty="0">
              <a:solidFill>
                <a:srgbClr val="FADA54"/>
              </a:solidFill>
              <a:latin typeface="Encode Sans"/>
              <a:ea typeface="Encode Sans"/>
              <a:cs typeface="Encode Sans"/>
              <a:sym typeface="Encode Sans"/>
            </a:endParaRPr>
          </a:p>
        </p:txBody>
      </p:sp>
    </p:spTree>
    <p:extLst>
      <p:ext uri="{BB962C8B-B14F-4D97-AF65-F5344CB8AC3E}">
        <p14:creationId xmlns:p14="http://schemas.microsoft.com/office/powerpoint/2010/main" val="1763190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40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a:t>
            </a:r>
            <a:r>
              <a:rPr lang="es-ES" sz="4000" b="1" kern="0" dirty="0" err="1" smtClean="0">
                <a:solidFill>
                  <a:srgbClr val="FADA54"/>
                </a:solidFill>
                <a:latin typeface="Encode Sans"/>
                <a:ea typeface="Encode Sans"/>
                <a:cs typeface="Encode Sans"/>
                <a:sym typeface="Encode Sans"/>
              </a:rPr>
              <a:t>Git</a:t>
            </a:r>
            <a:endParaRPr lang="es-ES" sz="4000" b="1" kern="0" dirty="0">
              <a:solidFill>
                <a:srgbClr val="FADA54"/>
              </a:solidFill>
              <a:latin typeface="Encode Sans"/>
              <a:ea typeface="Encode Sans"/>
              <a:cs typeface="Encode Sans"/>
              <a:sym typeface="Encode Sans"/>
            </a:endParaRPr>
          </a:p>
        </p:txBody>
      </p:sp>
      <p:sp>
        <p:nvSpPr>
          <p:cNvPr id="15" name="Google Shape;124;p7">
            <a:extLst>
              <a:ext uri="{FF2B5EF4-FFF2-40B4-BE49-F238E27FC236}">
                <a16:creationId xmlns="" xmlns:a16="http://schemas.microsoft.com/office/drawing/2014/main" id="{42586C2D-89D1-4B8A-9675-E07D4898191B}"/>
              </a:ext>
            </a:extLst>
          </p:cNvPr>
          <p:cNvSpPr txBox="1"/>
          <p:nvPr/>
        </p:nvSpPr>
        <p:spPr>
          <a:xfrm>
            <a:off x="452004" y="2775672"/>
            <a:ext cx="7668414" cy="2382456"/>
          </a:xfrm>
          <a:prstGeom prst="rect">
            <a:avLst/>
          </a:prstGeom>
          <a:noFill/>
          <a:ln>
            <a:noFill/>
          </a:ln>
        </p:spPr>
        <p:txBody>
          <a:bodyPr spcFirstLastPara="1" wrap="square" lIns="121900" tIns="121900" rIns="121900" bIns="121900" anchor="ctr" anchorCtr="0">
            <a:noAutofit/>
          </a:bodyPr>
          <a:lstStyle/>
          <a:p>
            <a:r>
              <a:rPr lang="es-MX" sz="2400" b="1" dirty="0" smtClean="0">
                <a:latin typeface="Encode Sans" panose="020B0604020202020204"/>
                <a:ea typeface="Calibri" panose="020F0502020204030204" pitchFamily="34" charset="0"/>
              </a:rPr>
              <a:t>Instalar: </a:t>
            </a:r>
            <a:r>
              <a:rPr lang="es-MX" sz="2400" b="1" dirty="0" err="1" smtClean="0">
                <a:latin typeface="Encode Sans" panose="020B0604020202020204"/>
                <a:ea typeface="Calibri" panose="020F0502020204030204" pitchFamily="34" charset="0"/>
              </a:rPr>
              <a:t>VSCode</a:t>
            </a:r>
            <a:endParaRPr lang="es-AR" sz="2400" b="1" dirty="0">
              <a:latin typeface="Encode Sans" panose="020B0604020202020204"/>
              <a:ea typeface="Calibri" panose="020F0502020204030204" pitchFamily="34" charset="0"/>
            </a:endParaRPr>
          </a:p>
          <a:p>
            <a:endParaRPr lang="es-ES" dirty="0">
              <a:latin typeface="Encode Sans" panose="020B0604020202020204"/>
              <a:ea typeface="Calibri" panose="020F0502020204030204" pitchFamily="34" charset="0"/>
            </a:endParaRPr>
          </a:p>
          <a:p>
            <a:pPr marL="285750" indent="-285750">
              <a:buFont typeface="Arial" panose="020B0604020202020204" pitchFamily="34" charset="0"/>
              <a:buChar char="•"/>
            </a:pPr>
            <a:r>
              <a:rPr lang="es-ES" sz="2400" dirty="0">
                <a:latin typeface="Encode Sans" panose="020B0604020202020204"/>
                <a:ea typeface="Calibri" panose="020F0502020204030204" pitchFamily="34" charset="0"/>
                <a:hlinkClick r:id="rId3"/>
              </a:rPr>
              <a:t>https://</a:t>
            </a:r>
            <a:r>
              <a:rPr lang="es-ES" sz="2400" dirty="0" smtClean="0">
                <a:latin typeface="Encode Sans" panose="020B0604020202020204"/>
                <a:ea typeface="Calibri" panose="020F0502020204030204" pitchFamily="34" charset="0"/>
                <a:hlinkClick r:id="rId3"/>
              </a:rPr>
              <a:t>code.visualstudio.com/download</a:t>
            </a:r>
            <a:endParaRPr lang="es-ES" sz="2400" dirty="0" smtClean="0">
              <a:latin typeface="Encode Sans" panose="020B0604020202020204"/>
              <a:ea typeface="Calibri" panose="020F0502020204030204" pitchFamily="34" charset="0"/>
            </a:endParaRPr>
          </a:p>
          <a:p>
            <a:pPr marL="285750" indent="-285750">
              <a:buFont typeface="Arial" panose="020B0604020202020204" pitchFamily="34" charset="0"/>
              <a:buChar char="•"/>
            </a:pPr>
            <a:endParaRPr lang="es-MX" sz="2400" b="1" dirty="0" smtClean="0">
              <a:effectLst/>
              <a:latin typeface="Encode Sans" panose="020B0604020202020204"/>
              <a:ea typeface="Calibri" panose="020F0502020204030204" pitchFamily="34" charset="0"/>
            </a:endParaRPr>
          </a:p>
          <a:p>
            <a:r>
              <a:rPr lang="es-MX" sz="2400" b="1" dirty="0" smtClean="0">
                <a:effectLst/>
                <a:latin typeface="Encode Sans" panose="020B0604020202020204"/>
                <a:ea typeface="Calibri" panose="020F0502020204030204" pitchFamily="34" charset="0"/>
              </a:rPr>
              <a:t>Instalar: </a:t>
            </a:r>
            <a:r>
              <a:rPr lang="es-MX" sz="2400" b="1" dirty="0" err="1" smtClean="0">
                <a:effectLst/>
                <a:latin typeface="Encode Sans" panose="020B0604020202020204"/>
                <a:ea typeface="Calibri" panose="020F0502020204030204" pitchFamily="34" charset="0"/>
              </a:rPr>
              <a:t>Git</a:t>
            </a:r>
            <a:endParaRPr lang="es-AR" sz="2400" b="1" dirty="0">
              <a:effectLst/>
              <a:latin typeface="Encode Sans" panose="020B0604020202020204"/>
              <a:ea typeface="Calibri" panose="020F0502020204030204" pitchFamily="34" charset="0"/>
            </a:endParaRPr>
          </a:p>
          <a:p>
            <a:endParaRPr lang="es-ES" sz="1800" dirty="0">
              <a:effectLst/>
              <a:latin typeface="Encode Sans" panose="020B0604020202020204"/>
              <a:ea typeface="Calibri" panose="020F0502020204030204" pitchFamily="34" charset="0"/>
            </a:endParaRPr>
          </a:p>
          <a:p>
            <a:pPr marL="285750" indent="-285750">
              <a:buFont typeface="Arial" panose="020B0604020202020204" pitchFamily="34" charset="0"/>
              <a:buChar char="•"/>
            </a:pPr>
            <a:r>
              <a:rPr lang="es-ES" sz="2400" dirty="0">
                <a:latin typeface="Encode Sans" panose="020B0604020202020204"/>
                <a:ea typeface="Calibri" panose="020F0502020204030204" pitchFamily="34" charset="0"/>
                <a:hlinkClick r:id="rId4"/>
              </a:rPr>
              <a:t>https://</a:t>
            </a:r>
            <a:r>
              <a:rPr lang="es-ES" sz="2400" dirty="0" smtClean="0">
                <a:latin typeface="Encode Sans" panose="020B0604020202020204"/>
                <a:ea typeface="Calibri" panose="020F0502020204030204" pitchFamily="34" charset="0"/>
                <a:hlinkClick r:id="rId4"/>
              </a:rPr>
              <a:t>git-scm.com/downloads</a:t>
            </a:r>
            <a:endParaRPr lang="es-ES" sz="2400" dirty="0" smtClean="0">
              <a:latin typeface="Encode Sans" panose="020B0604020202020204"/>
              <a:ea typeface="Calibri" panose="020F0502020204030204" pitchFamily="34" charset="0"/>
            </a:endParaRPr>
          </a:p>
          <a:p>
            <a:pPr marL="285750" indent="-285750">
              <a:buFont typeface="Arial" panose="020B0604020202020204" pitchFamily="34" charset="0"/>
              <a:buChar char="•"/>
            </a:pPr>
            <a:endParaRPr lang="es-ES" b="1" dirty="0">
              <a:latin typeface="Encode Sans" panose="020B0604020202020204"/>
              <a:ea typeface="Calibri" panose="020F0502020204030204" pitchFamily="34" charset="0"/>
            </a:endParaRPr>
          </a:p>
        </p:txBody>
      </p: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30372" y="1180381"/>
            <a:ext cx="4637388" cy="2786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3445" y="3966900"/>
            <a:ext cx="6027227" cy="2793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61126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p:nvPr/>
        </p:nvSpPr>
        <p:spPr>
          <a:xfrm>
            <a:off x="0" y="-21558"/>
            <a:ext cx="12192000" cy="1770845"/>
          </a:xfrm>
          <a:prstGeom prst="rect">
            <a:avLst/>
          </a:prstGeom>
          <a:solidFill>
            <a:srgbClr val="00B0F0"/>
          </a:solidFill>
          <a:ln>
            <a:noFill/>
          </a:ln>
        </p:spPr>
        <p:txBody>
          <a:bodyPr spcFirstLastPara="1" wrap="square" lIns="121900" tIns="121900" rIns="121900" bIns="121900" anchor="ctr" anchorCtr="0">
            <a:noAutofit/>
          </a:bodyPr>
          <a:lstStyle/>
          <a:p>
            <a:pPr defTabSz="1219170">
              <a:buClr>
                <a:srgbClr val="000000"/>
              </a:buClr>
              <a:buSzPts val="1400"/>
            </a:pPr>
            <a:endParaRPr sz="1867" kern="0" dirty="0">
              <a:solidFill>
                <a:srgbClr val="000000"/>
              </a:solidFill>
              <a:latin typeface="Arial"/>
              <a:ea typeface="Arial"/>
              <a:cs typeface="Arial"/>
              <a:sym typeface="Arial"/>
            </a:endParaRPr>
          </a:p>
        </p:txBody>
      </p:sp>
      <p:sp>
        <p:nvSpPr>
          <p:cNvPr id="94" name="Google Shape;94;p2"/>
          <p:cNvSpPr/>
          <p:nvPr/>
        </p:nvSpPr>
        <p:spPr>
          <a:xfrm>
            <a:off x="562027" y="81073"/>
            <a:ext cx="11021913" cy="1200309"/>
          </a:xfrm>
          <a:prstGeom prst="rect">
            <a:avLst/>
          </a:prstGeom>
          <a:noFill/>
          <a:ln>
            <a:noFill/>
          </a:ln>
        </p:spPr>
        <p:txBody>
          <a:bodyPr spcFirstLastPara="1" wrap="square" lIns="45700" tIns="45700" rIns="45700" bIns="45700" anchor="t" anchorCtr="0">
            <a:noAutofit/>
          </a:bodyPr>
          <a:lstStyle/>
          <a:p>
            <a:pPr defTabSz="1219170">
              <a:buClr>
                <a:srgbClr val="000000"/>
              </a:buClr>
              <a:buSzPts val="4000"/>
            </a:pPr>
            <a:r>
              <a:rPr lang="es-ES" sz="4000" b="1" kern="0" dirty="0" smtClean="0">
                <a:solidFill>
                  <a:srgbClr val="FADA54"/>
                </a:solidFill>
                <a:latin typeface="Encode Sans"/>
                <a:ea typeface="Encode Sans"/>
                <a:cs typeface="Encode Sans"/>
                <a:sym typeface="Encode Sans"/>
              </a:rPr>
              <a:t>Introducción </a:t>
            </a:r>
            <a:r>
              <a:rPr lang="es-ES" sz="4000" b="1" kern="0" dirty="0">
                <a:solidFill>
                  <a:srgbClr val="FADA54"/>
                </a:solidFill>
                <a:latin typeface="Encode Sans"/>
                <a:ea typeface="Encode Sans"/>
                <a:cs typeface="Encode Sans"/>
                <a:sym typeface="Encode Sans"/>
              </a:rPr>
              <a:t>a Desarrollo Web y Aplicaciones </a:t>
            </a:r>
            <a:r>
              <a:rPr lang="es-ES" sz="4000" b="1" kern="0" dirty="0" smtClean="0">
                <a:solidFill>
                  <a:srgbClr val="FADA54"/>
                </a:solidFill>
                <a:latin typeface="Encode Sans"/>
                <a:ea typeface="Encode Sans"/>
                <a:cs typeface="Encode Sans"/>
                <a:sym typeface="Encode Sans"/>
              </a:rPr>
              <a:t>- Terminología</a:t>
            </a:r>
            <a:endParaRPr lang="es-ES" sz="4000" b="1" kern="0" dirty="0">
              <a:solidFill>
                <a:srgbClr val="FADA54"/>
              </a:solidFill>
              <a:latin typeface="Encode Sans"/>
              <a:ea typeface="Encode Sans"/>
              <a:cs typeface="Encode Sans"/>
              <a:sym typeface="Encode Sans"/>
            </a:endParaRPr>
          </a:p>
        </p:txBody>
      </p:sp>
      <p:sp>
        <p:nvSpPr>
          <p:cNvPr id="18" name="Google Shape;124;p7">
            <a:extLst>
              <a:ext uri="{FF2B5EF4-FFF2-40B4-BE49-F238E27FC236}">
                <a16:creationId xmlns="" xmlns:a16="http://schemas.microsoft.com/office/drawing/2014/main" id="{42586C2D-89D1-4B8A-9675-E07D4898191B}"/>
              </a:ext>
            </a:extLst>
          </p:cNvPr>
          <p:cNvSpPr txBox="1"/>
          <p:nvPr/>
        </p:nvSpPr>
        <p:spPr>
          <a:xfrm>
            <a:off x="300251" y="1910687"/>
            <a:ext cx="9024053" cy="4217158"/>
          </a:xfrm>
          <a:prstGeom prst="rect">
            <a:avLst/>
          </a:prstGeom>
          <a:noFill/>
          <a:ln>
            <a:noFill/>
          </a:ln>
        </p:spPr>
        <p:txBody>
          <a:bodyPr spcFirstLastPara="1" wrap="square" lIns="121900" tIns="121900" rIns="121900" bIns="121900" anchor="ctr" anchorCtr="0">
            <a:noAutofit/>
          </a:bodyPr>
          <a:lstStyle/>
          <a:p>
            <a:r>
              <a:rPr lang="es-MX" sz="2400" b="1" dirty="0" smtClean="0">
                <a:latin typeface="Encode Sans" panose="020B0604020202020204"/>
                <a:ea typeface="Calibri" panose="020F0502020204030204" pitchFamily="34" charset="0"/>
              </a:rPr>
              <a:t> Repositorio</a:t>
            </a:r>
            <a:endParaRPr lang="es-AR" sz="2400" b="1" dirty="0">
              <a:latin typeface="Encode Sans" panose="020B0604020202020204"/>
              <a:ea typeface="Calibri" panose="020F0502020204030204" pitchFamily="34" charset="0"/>
            </a:endParaRPr>
          </a:p>
          <a:p>
            <a:endParaRPr lang="es-ES" dirty="0">
              <a:latin typeface="Encode Sans" panose="020B0604020202020204"/>
              <a:ea typeface="Calibri" panose="020F0502020204030204" pitchFamily="34" charset="0"/>
            </a:endParaRPr>
          </a:p>
          <a:p>
            <a:pPr marL="285750" indent="-285750">
              <a:buFont typeface="Arial" panose="020B0604020202020204" pitchFamily="34" charset="0"/>
              <a:buChar char="•"/>
            </a:pPr>
            <a:r>
              <a:rPr lang="es-ES" sz="2400" dirty="0" smtClean="0">
                <a:latin typeface="Encode Sans" panose="020B0604020202020204"/>
                <a:ea typeface="Calibri" panose="020F0502020204030204" pitchFamily="34" charset="0"/>
              </a:rPr>
              <a:t>Es todo proyecto que esta siendo seguido por </a:t>
            </a:r>
            <a:r>
              <a:rPr lang="es-ES" sz="2400" dirty="0" err="1" smtClean="0">
                <a:latin typeface="Encode Sans" panose="020B0604020202020204"/>
                <a:ea typeface="Calibri" panose="020F0502020204030204" pitchFamily="34" charset="0"/>
              </a:rPr>
              <a:t>git</a:t>
            </a:r>
            <a:r>
              <a:rPr lang="es-ES" sz="2400" dirty="0" smtClean="0">
                <a:latin typeface="Encode Sans" panose="020B0604020202020204"/>
                <a:ea typeface="Calibri" panose="020F0502020204030204" pitchFamily="34" charset="0"/>
              </a:rPr>
              <a:t>, es decir, ya presenta un historial en </a:t>
            </a:r>
            <a:r>
              <a:rPr lang="es-ES" sz="2400" dirty="0" err="1" smtClean="0">
                <a:latin typeface="Encode Sans" panose="020B0604020202020204"/>
                <a:ea typeface="Calibri" panose="020F0502020204030204" pitchFamily="34" charset="0"/>
              </a:rPr>
              <a:t>git</a:t>
            </a:r>
            <a:r>
              <a:rPr lang="es-ES" sz="2400" dirty="0">
                <a:latin typeface="Encode Sans" panose="020B0604020202020204"/>
                <a:ea typeface="Calibri" panose="020F0502020204030204" pitchFamily="34" charset="0"/>
              </a:rPr>
              <a:t> </a:t>
            </a:r>
            <a:r>
              <a:rPr lang="es-ES" sz="2400" dirty="0" smtClean="0">
                <a:latin typeface="Encode Sans" panose="020B0604020202020204"/>
                <a:ea typeface="Calibri" panose="020F0502020204030204" pitchFamily="34" charset="0"/>
              </a:rPr>
              <a:t>y en donde se viene registrando sus cambios.</a:t>
            </a:r>
            <a:endParaRPr lang="es-ES" sz="2400" dirty="0">
              <a:latin typeface="Encode Sans" panose="020B0604020202020204"/>
              <a:ea typeface="Calibri" panose="020F0502020204030204" pitchFamily="34" charset="0"/>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3402" y="2056831"/>
            <a:ext cx="2237096" cy="2237096"/>
          </a:xfrm>
          <a:prstGeom prst="rect">
            <a:avLst/>
          </a:prstGeom>
        </p:spPr>
      </p:pic>
    </p:spTree>
    <p:extLst>
      <p:ext uri="{BB962C8B-B14F-4D97-AF65-F5344CB8AC3E}">
        <p14:creationId xmlns:p14="http://schemas.microsoft.com/office/powerpoint/2010/main" val="408343897"/>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5528</TotalTime>
  <Words>3214</Words>
  <Application>Microsoft Office PowerPoint</Application>
  <PresentationFormat>Personalizado</PresentationFormat>
  <Paragraphs>388</Paragraphs>
  <Slides>73</Slides>
  <Notes>73</Notes>
  <HiddenSlides>0</HiddenSlides>
  <MMClips>0</MMClips>
  <ScaleCrop>false</ScaleCrop>
  <HeadingPairs>
    <vt:vector size="4" baseType="variant">
      <vt:variant>
        <vt:lpstr>Tema</vt:lpstr>
      </vt:variant>
      <vt:variant>
        <vt:i4>1</vt:i4>
      </vt:variant>
      <vt:variant>
        <vt:lpstr>Títulos de diapositiva</vt:lpstr>
      </vt:variant>
      <vt:variant>
        <vt:i4>73</vt:i4>
      </vt:variant>
    </vt:vector>
  </HeadingPairs>
  <TitlesOfParts>
    <vt:vector size="74" baseType="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Estrella Noemí Pujol</dc:creator>
  <cp:lastModifiedBy>Jomolca</cp:lastModifiedBy>
  <cp:revision>136</cp:revision>
  <dcterms:created xsi:type="dcterms:W3CDTF">2021-07-26T23:29:19Z</dcterms:created>
  <dcterms:modified xsi:type="dcterms:W3CDTF">2022-09-19T02:36:06Z</dcterms:modified>
</cp:coreProperties>
</file>